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70" r:id="rId3"/>
    <p:sldId id="260" r:id="rId4"/>
    <p:sldId id="272" r:id="rId5"/>
    <p:sldId id="274" r:id="rId6"/>
    <p:sldId id="287" r:id="rId7"/>
    <p:sldId id="289" r:id="rId8"/>
    <p:sldId id="288" r:id="rId9"/>
    <p:sldId id="273" r:id="rId10"/>
    <p:sldId id="276" r:id="rId11"/>
    <p:sldId id="283" r:id="rId12"/>
    <p:sldId id="284" r:id="rId13"/>
    <p:sldId id="259" r:id="rId14"/>
    <p:sldId id="282" r:id="rId15"/>
    <p:sldId id="290" r:id="rId16"/>
    <p:sldId id="277" r:id="rId17"/>
    <p:sldId id="278" r:id="rId18"/>
    <p:sldId id="285" r:id="rId19"/>
    <p:sldId id="279" r:id="rId20"/>
    <p:sldId id="263" r:id="rId21"/>
    <p:sldId id="281" r:id="rId22"/>
    <p:sldId id="280" r:id="rId23"/>
    <p:sldId id="264" r:id="rId24"/>
    <p:sldId id="271" r:id="rId25"/>
    <p:sldId id="265"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6" autoAdjust="0"/>
    <p:restoredTop sz="94280" autoAdjust="0"/>
  </p:normalViewPr>
  <p:slideViewPr>
    <p:cSldViewPr snapToGrid="0">
      <p:cViewPr varScale="1">
        <p:scale>
          <a:sx n="76" d="100"/>
          <a:sy n="76" d="100"/>
        </p:scale>
        <p:origin x="126" y="6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20B0B9-501D-4CA5-AB5D-5A7D69FAEFE5}" type="datetimeFigureOut">
              <a:rPr lang="en-US" smtClean="0"/>
              <a:t>06/12/2018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4E56D2-F938-47C1-9FEF-F833B03D20E5}" type="slidenum">
              <a:rPr lang="en-US" smtClean="0"/>
              <a:t>‹#›</a:t>
            </a:fld>
            <a:endParaRPr lang="en-US"/>
          </a:p>
        </p:txBody>
      </p:sp>
    </p:spTree>
    <p:extLst>
      <p:ext uri="{BB962C8B-B14F-4D97-AF65-F5344CB8AC3E}">
        <p14:creationId xmlns:p14="http://schemas.microsoft.com/office/powerpoint/2010/main" val="579739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FEEDING A GROWING POPULATION </a:t>
            </a:r>
          </a:p>
          <a:p>
            <a:pPr lvl="0"/>
            <a:r>
              <a:rPr lang="en-US" sz="1200" kern="1200" dirty="0">
                <a:solidFill>
                  <a:schemeClr val="tx1"/>
                </a:solidFill>
                <a:effectLst/>
                <a:latin typeface="+mn-lt"/>
                <a:ea typeface="+mn-ea"/>
                <a:cs typeface="+mn-cs"/>
              </a:rPr>
              <a:t>The world population keeps growing with an expected 10 billion people by 2050 (largely in developing countries), and the aggregate food demand is expected to increase from 2789 kcal/capita/day in 1999/2001 to 3130 kcal/capita/day in 2050, with average meat consumption per capita expected to increase from 37 to 52 kg/year. </a:t>
            </a:r>
          </a:p>
          <a:p>
            <a:r>
              <a:rPr lang="en-US" sz="1200" kern="1200" dirty="0">
                <a:solidFill>
                  <a:schemeClr val="tx1"/>
                </a:solidFill>
                <a:effectLst/>
                <a:latin typeface="+mn-lt"/>
                <a:ea typeface="+mn-ea"/>
                <a:cs typeface="+mn-cs"/>
              </a:rPr>
              <a:t>SAVING THE PLANET</a:t>
            </a:r>
          </a:p>
          <a:p>
            <a:pPr lvl="0"/>
            <a:r>
              <a:rPr lang="en-US" sz="1200" kern="1200" dirty="0">
                <a:solidFill>
                  <a:schemeClr val="tx1"/>
                </a:solidFill>
                <a:effectLst/>
                <a:latin typeface="+mn-lt"/>
                <a:ea typeface="+mn-ea"/>
                <a:cs typeface="+mn-cs"/>
              </a:rPr>
              <a:t>Agriculture, forestry and fisheries are the largest drivers of 60% of biodiversity loss, putting genetic resources for food and agriculture at risk, 80% of deforestation, using 70% of all withdrawals of freshwater, coral reefs collapse, 21% of anthropogenic GHG emissions (including farming and deforestation but there are estimates that emissions could be up to 43-57 per cent if all phases of the value chain were considered). </a:t>
            </a:r>
          </a:p>
          <a:p>
            <a:pPr lvl="0"/>
            <a:r>
              <a:rPr lang="en-US" sz="1200" kern="1200" dirty="0">
                <a:solidFill>
                  <a:schemeClr val="tx1"/>
                </a:solidFill>
                <a:effectLst/>
                <a:latin typeface="+mn-lt"/>
                <a:ea typeface="+mn-ea"/>
                <a:cs typeface="+mn-cs"/>
              </a:rPr>
              <a:t>Agriculture is among the major contributors of climate change and at the same time, a prime victim of its effects.</a:t>
            </a:r>
          </a:p>
          <a:p>
            <a:pPr lvl="0"/>
            <a:r>
              <a:rPr lang="en-US" sz="1200" kern="1200" dirty="0">
                <a:solidFill>
                  <a:schemeClr val="tx1"/>
                </a:solidFill>
                <a:effectLst/>
                <a:latin typeface="+mn-lt"/>
                <a:ea typeface="+mn-ea"/>
                <a:cs typeface="+mn-cs"/>
              </a:rPr>
              <a:t>Planetary studies estimate that the ‘safe operating space’ for humanity has already been exceeded for genetic diversity as well as nitrogen and phosphorus flows (both essential for plant growth) – with agriculture being the major driver of this transgression. </a:t>
            </a:r>
          </a:p>
          <a:p>
            <a:r>
              <a:rPr lang="en-US" sz="1200" kern="1200" dirty="0">
                <a:solidFill>
                  <a:schemeClr val="tx1"/>
                </a:solidFill>
                <a:effectLst/>
                <a:latin typeface="+mn-lt"/>
                <a:ea typeface="+mn-ea"/>
                <a:cs typeface="+mn-cs"/>
              </a:rPr>
              <a:t>SUSTAINABLE RURAL LIVELIHOODS AND SOCIAL EQUITY</a:t>
            </a:r>
          </a:p>
          <a:p>
            <a:pPr lvl="0"/>
            <a:r>
              <a:rPr lang="en-US" sz="1200" kern="1200" dirty="0">
                <a:solidFill>
                  <a:schemeClr val="tx1"/>
                </a:solidFill>
                <a:effectLst/>
                <a:latin typeface="+mn-lt"/>
                <a:ea typeface="+mn-ea"/>
                <a:cs typeface="+mn-cs"/>
              </a:rPr>
              <a:t>There are 767 million people living in extreme poverty worldwide, which means that almost 11 in every 100 live on less than US$1.90 a day, with 80% of the world’s very poor found in rural areas. Agriculture plays a vital role in these areas; typically, it is the poorest households that rely most on farming and agricultural </a:t>
            </a:r>
            <a:r>
              <a:rPr lang="en-US" sz="1200" kern="1200" dirty="0" err="1">
                <a:solidFill>
                  <a:schemeClr val="tx1"/>
                </a:solidFill>
                <a:effectLst/>
                <a:latin typeface="+mn-lt"/>
                <a:ea typeface="+mn-ea"/>
                <a:cs typeface="+mn-cs"/>
              </a:rPr>
              <a:t>labour</a:t>
            </a:r>
            <a:r>
              <a:rPr lang="en-US" sz="1200" kern="1200" dirty="0">
                <a:solidFill>
                  <a:schemeClr val="tx1"/>
                </a:solidFill>
                <a:effectLst/>
                <a:latin typeface="+mn-lt"/>
                <a:ea typeface="+mn-ea"/>
                <a:cs typeface="+mn-cs"/>
              </a:rPr>
              <a:t>. 1.5 billion people work in agriculture. In most low-income countries, agriculture remains the major employer: employing 25% of the population of low-income countries globally, and 42% of such workers in Sub-Saharan Africa, 5% in high-income countries. </a:t>
            </a:r>
          </a:p>
          <a:p>
            <a:r>
              <a:rPr lang="en-US" sz="1200" kern="1200" dirty="0">
                <a:solidFill>
                  <a:schemeClr val="tx1"/>
                </a:solidFill>
                <a:effectLst/>
                <a:latin typeface="+mn-lt"/>
                <a:ea typeface="+mn-ea"/>
                <a:cs typeface="+mn-cs"/>
              </a:rPr>
              <a:t>EFFICIENT MARKETS FOR CHEAP FOOD</a:t>
            </a:r>
          </a:p>
          <a:p>
            <a:pPr lvl="0"/>
            <a:r>
              <a:rPr lang="en-US" sz="1200" kern="1200" dirty="0">
                <a:solidFill>
                  <a:schemeClr val="tx1"/>
                </a:solidFill>
                <a:effectLst/>
                <a:latin typeface="+mn-lt"/>
                <a:ea typeface="+mn-ea"/>
                <a:cs typeface="+mn-cs"/>
              </a:rPr>
              <a:t>‘Cheap’ is the basic food policy mantra in most countries, with institutions maintaining this as the top most priority through complex manipulations of price mechanisms, trade rules and taxes. The economy of current food and farming profusely rewards producing more crops the cheapest way possible, in order to remain competitive on the global market. Ensuring that prices remain affordable for consumers, with the understanding that prices that are too low could affect farmers’ livelihoods whereas high prices will hit those consumers hardest who are already poor. </a:t>
            </a:r>
          </a:p>
          <a:p>
            <a:pPr lvl="0"/>
            <a:r>
              <a:rPr lang="en-US" sz="1200" kern="1200" dirty="0">
                <a:solidFill>
                  <a:schemeClr val="tx1"/>
                </a:solidFill>
                <a:effectLst/>
                <a:latin typeface="+mn-lt"/>
                <a:ea typeface="+mn-ea"/>
                <a:cs typeface="+mn-cs"/>
              </a:rPr>
              <a:t>USDA Farm Income Forecast of 2018 predicts a 6.7% decline in net farm income, the lowest since 2006, and a minimum 50% decrease from the 2013 net income. </a:t>
            </a:r>
          </a:p>
          <a:p>
            <a:pPr lvl="0"/>
            <a:r>
              <a:rPr lang="en-US" sz="1200" kern="1200" dirty="0">
                <a:solidFill>
                  <a:schemeClr val="tx1"/>
                </a:solidFill>
                <a:effectLst/>
                <a:latin typeface="+mn-lt"/>
                <a:ea typeface="+mn-ea"/>
                <a:cs typeface="+mn-cs"/>
              </a:rPr>
              <a:t>Our global food system is dominated by consolidated multinational corporations. In fact, just six corporate agrochemicals/seed companies control 7%5 and 63% of global pesticide and seed market, respectively, with a combined research and development budget 20 times higher than that of international agricultural research in 2013. </a:t>
            </a:r>
          </a:p>
          <a:p>
            <a:r>
              <a:rPr lang="en-US" sz="1200" kern="1200" dirty="0">
                <a:solidFill>
                  <a:schemeClr val="tx1"/>
                </a:solidFill>
                <a:effectLst/>
                <a:latin typeface="+mn-lt"/>
                <a:ea typeface="+mn-ea"/>
                <a:cs typeface="+mn-cs"/>
              </a:rPr>
              <a:t>HEALTHY DIETS</a:t>
            </a:r>
          </a:p>
          <a:p>
            <a:pPr lvl="0"/>
            <a:r>
              <a:rPr lang="en-US" sz="1200" kern="1200" dirty="0">
                <a:solidFill>
                  <a:schemeClr val="tx1"/>
                </a:solidFill>
                <a:effectLst/>
                <a:latin typeface="+mn-lt"/>
                <a:ea typeface="+mn-ea"/>
                <a:cs typeface="+mn-cs"/>
              </a:rPr>
              <a:t>The double burden of malnutrition constitutes a global health emergency through undernutrition affecting more than 800 million people, micronutrient deficiencies (both under- and over-nutrition derived deficiencies) affecting 2 billion people, including the status of being overweight or obese. Acute malnutrition is responsible for stunting the growth and development of 156 million children, often with irreversible impacts through their lives. Almost one third of women of reproductive age worldwide suffer from </a:t>
            </a:r>
            <a:r>
              <a:rPr lang="en-US" sz="1200" kern="1200" dirty="0" err="1">
                <a:solidFill>
                  <a:schemeClr val="tx1"/>
                </a:solidFill>
                <a:effectLst/>
                <a:latin typeface="+mn-lt"/>
                <a:ea typeface="+mn-ea"/>
                <a:cs typeface="+mn-cs"/>
              </a:rPr>
              <a:t>anaemia</a:t>
            </a:r>
            <a:r>
              <a:rPr lang="en-US" sz="1200" kern="1200" dirty="0">
                <a:solidFill>
                  <a:schemeClr val="tx1"/>
                </a:solidFill>
                <a:effectLst/>
                <a:latin typeface="+mn-lt"/>
                <a:ea typeface="+mn-ea"/>
                <a:cs typeface="+mn-cs"/>
              </a:rPr>
              <a:t>, which also puts the nutrition and health of many children at risk. </a:t>
            </a:r>
          </a:p>
          <a:p>
            <a:pPr lvl="0"/>
            <a:r>
              <a:rPr lang="en-US" sz="1200" kern="1200" dirty="0">
                <a:solidFill>
                  <a:schemeClr val="tx1"/>
                </a:solidFill>
                <a:effectLst/>
                <a:latin typeface="+mn-lt"/>
                <a:ea typeface="+mn-ea"/>
                <a:cs typeface="+mn-cs"/>
              </a:rPr>
              <a:t>The cost of under-nutrition to the economy could be 5% of global GDP, or USD 3.5 trillion a year. In addition, child overweight and adult obesity are on the rise, including in low- and middle-income countries. In 2014, over 600 million people (or 13 per cent of adults over 18) were obese and 41 million children under the age of five were overweight or obese. Obesity is responsible for 4.8 per cent of deaths globally and 8.4 per cent in high-income countries. Type 2 diabetes, which makes up 90 per cent of diabetes cases, has increased in parallel with obesity: in 2013, the number of people diagnosed rose to 368 million, compared to 30 million in 1985.</a:t>
            </a:r>
          </a:p>
        </p:txBody>
      </p:sp>
      <p:sp>
        <p:nvSpPr>
          <p:cNvPr id="4" name="Slide Number Placeholder 3"/>
          <p:cNvSpPr>
            <a:spLocks noGrp="1"/>
          </p:cNvSpPr>
          <p:nvPr>
            <p:ph type="sldNum" sz="quarter" idx="10"/>
          </p:nvPr>
        </p:nvSpPr>
        <p:spPr/>
        <p:txBody>
          <a:bodyPr/>
          <a:lstStyle/>
          <a:p>
            <a:fld id="{324E56D2-F938-47C1-9FEF-F833B03D20E5}" type="slidenum">
              <a:rPr lang="en-US" smtClean="0"/>
              <a:t>2</a:t>
            </a:fld>
            <a:endParaRPr lang="en-US"/>
          </a:p>
        </p:txBody>
      </p:sp>
    </p:spTree>
    <p:extLst>
      <p:ext uri="{BB962C8B-B14F-4D97-AF65-F5344CB8AC3E}">
        <p14:creationId xmlns:p14="http://schemas.microsoft.com/office/powerpoint/2010/main" val="3221903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603ba3a3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4603ba3a33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sz="1200" b="0" i="0" u="none" strike="noStrike" kern="1200" baseline="0" dirty="0">
                <a:solidFill>
                  <a:schemeClr val="tx1"/>
                </a:solidFill>
                <a:latin typeface="+mn-lt"/>
                <a:ea typeface="+mn-ea"/>
                <a:cs typeface="+mn-cs"/>
              </a:rPr>
              <a:t>To portray the potential applications of the TEEBAgriFood Evaluation Framework, five families of applications have been defined – agricultural management systems, business analysis, dietary comparison, policy evaluation and national accounts for the agricultural sector. The intention is that the Framework provides a common articulation of different eco-agri-food systems and hence can be used to support all of these applications, as shown in Figure 6.6. This intention mirrors the largely established situation for macroeconomic statistics where multiple applications are based on a single framework of data presented in the national accounts covering the full range of industries, sectors and countries. In practice, it will be some time before this ambition can be seen as standard and indeed the evidence from the assessment of current examples in Chapter 8 highlights the degree of variation in approach that currently exists. Nonetheless, the TEEBAgriFood Evaluation Framework sets this ambition to provide a goal and rationale for future measurement and development.</a:t>
            </a:r>
            <a:endParaRPr lang="en-US" dirty="0"/>
          </a:p>
        </p:txBody>
      </p:sp>
    </p:spTree>
    <p:extLst>
      <p:ext uri="{BB962C8B-B14F-4D97-AF65-F5344CB8AC3E}">
        <p14:creationId xmlns:p14="http://schemas.microsoft.com/office/powerpoint/2010/main" val="34914145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TEEBAgriFood Theory of Change (</a:t>
            </a:r>
            <a:r>
              <a:rPr lang="en-US" sz="1200" b="0" i="0" u="none" strike="noStrike" kern="1200" baseline="0" dirty="0" err="1">
                <a:solidFill>
                  <a:schemeClr val="tx1"/>
                </a:solidFill>
                <a:latin typeface="+mn-lt"/>
                <a:ea typeface="+mn-ea"/>
                <a:cs typeface="+mn-cs"/>
              </a:rPr>
              <a:t>ToC</a:t>
            </a:r>
            <a:r>
              <a:rPr lang="en-US" sz="1200" b="0" i="0" u="none" strike="noStrike" kern="1200" baseline="0" dirty="0">
                <a:solidFill>
                  <a:schemeClr val="tx1"/>
                </a:solidFill>
                <a:latin typeface="+mn-lt"/>
                <a:ea typeface="+mn-ea"/>
                <a:cs typeface="+mn-cs"/>
              </a:rPr>
              <a:t>) suggests ways by which the Framework can adapt to actors’ needs, limitations and strategies, in different social and strategic contexts. It provides a framework for evaluation and valuation opportunities available to key actors along food system value chains. As there is no single way forward, the chapter suggests different pathways and indeed distinct “theories of change” suitable for each of the initiatives described. A systems-wide perspective (as described in Chapter 2) is paramount, but the Framework is designed to be flexible in order that it may be tailored to a wide range of actors, including farmers, business people and consumers.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Figure 9.1 illustrates the functional domain of the TEEBAgriFood </a:t>
            </a:r>
            <a:r>
              <a:rPr lang="en-US" sz="1200" b="0" i="0" u="none" strike="noStrike" kern="1200" baseline="0" dirty="0" err="1">
                <a:solidFill>
                  <a:schemeClr val="tx1"/>
                </a:solidFill>
                <a:latin typeface="+mn-lt"/>
                <a:ea typeface="+mn-ea"/>
                <a:cs typeface="+mn-cs"/>
              </a:rPr>
              <a:t>ToC</a:t>
            </a:r>
            <a:r>
              <a:rPr lang="en-US" sz="1200" b="0" i="0" u="none" strike="noStrike" kern="1200" baseline="0" dirty="0">
                <a:solidFill>
                  <a:schemeClr val="tx1"/>
                </a:solidFill>
                <a:latin typeface="+mn-lt"/>
                <a:ea typeface="+mn-ea"/>
                <a:cs typeface="+mn-cs"/>
              </a:rPr>
              <a:t> within and among stakeholders to improve public knowledge and decision making</a:t>
            </a:r>
          </a:p>
          <a:p>
            <a:r>
              <a:rPr lang="en-US" sz="1200" b="0" i="0" u="none" strike="noStrike" kern="1200" baseline="0" dirty="0">
                <a:solidFill>
                  <a:schemeClr val="tx1"/>
                </a:solidFill>
                <a:latin typeface="+mn-lt"/>
                <a:ea typeface="+mn-ea"/>
                <a:cs typeface="+mn-cs"/>
              </a:rPr>
              <a:t>processes and stimulate pressures for change. Other forces that drive and condition the political economic context, including institutions that mediate the prospects for change, such as markets and property rights, are also essential building blocks in the </a:t>
            </a:r>
            <a:r>
              <a:rPr lang="en-US" sz="1200" b="0" i="0" u="none" strike="noStrike" kern="1200" baseline="0" dirty="0" err="1">
                <a:solidFill>
                  <a:schemeClr val="tx1"/>
                </a:solidFill>
                <a:latin typeface="+mn-lt"/>
                <a:ea typeface="+mn-ea"/>
                <a:cs typeface="+mn-cs"/>
              </a:rPr>
              <a:t>ToC</a:t>
            </a:r>
            <a:r>
              <a:rPr lang="en-US" sz="1200" b="0" i="0" u="none" strike="noStrike" kern="1200" baseline="0" dirty="0">
                <a:solidFill>
                  <a:schemeClr val="tx1"/>
                </a:solidFill>
                <a:latin typeface="+mn-lt"/>
                <a:ea typeface="+mn-ea"/>
                <a:cs typeface="+mn-cs"/>
              </a:rPr>
              <a:t>, but are beyond TEEBAgriFood’s immediate domain.</a:t>
            </a:r>
            <a:endParaRPr lang="en-US" dirty="0"/>
          </a:p>
        </p:txBody>
      </p:sp>
      <p:sp>
        <p:nvSpPr>
          <p:cNvPr id="4" name="Slide Number Placeholder 3"/>
          <p:cNvSpPr>
            <a:spLocks noGrp="1"/>
          </p:cNvSpPr>
          <p:nvPr>
            <p:ph type="sldNum" sz="quarter" idx="10"/>
          </p:nvPr>
        </p:nvSpPr>
        <p:spPr/>
        <p:txBody>
          <a:bodyPr/>
          <a:lstStyle/>
          <a:p>
            <a:fld id="{324E56D2-F938-47C1-9FEF-F833B03D20E5}" type="slidenum">
              <a:rPr lang="en-US" smtClean="0"/>
              <a:t>20</a:t>
            </a:fld>
            <a:endParaRPr lang="en-US"/>
          </a:p>
        </p:txBody>
      </p:sp>
    </p:spTree>
    <p:extLst>
      <p:ext uri="{BB962C8B-B14F-4D97-AF65-F5344CB8AC3E}">
        <p14:creationId xmlns:p14="http://schemas.microsoft.com/office/powerpoint/2010/main" val="2751370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is perhaps no better illustration of the need for systems thinking, which also helps to identify path dependencies and make the case for policy </a:t>
            </a:r>
            <a:r>
              <a:rPr lang="en-US" sz="1200" b="0" i="1" u="none" strike="noStrike" kern="1200" baseline="0" dirty="0">
                <a:solidFill>
                  <a:schemeClr val="tx1"/>
                </a:solidFill>
                <a:latin typeface="+mn-lt"/>
                <a:ea typeface="+mn-ea"/>
                <a:cs typeface="+mn-cs"/>
              </a:rPr>
              <a:t>coordination, </a:t>
            </a:r>
            <a:r>
              <a:rPr lang="en-US" sz="1200" b="0" i="0" u="none" strike="noStrike" kern="1200" baseline="0" dirty="0">
                <a:solidFill>
                  <a:schemeClr val="tx1"/>
                </a:solidFill>
                <a:latin typeface="+mn-lt"/>
                <a:ea typeface="+mn-ea"/>
                <a:cs typeface="+mn-cs"/>
              </a:rPr>
              <a:t>than the domain of eco-agri-food systems, whose drivers and outcomes not only determine success in SDG 2 on sustainable agriculture, but impacts the achievement of SDGs 1, 3, 5, 6, 10, 12, 13, 14 and 15.</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SDG 2 </a:t>
            </a:r>
            <a:r>
              <a:rPr lang="en-US" sz="1200" b="0" i="0" u="none" strike="noStrike" kern="1200" baseline="0" dirty="0">
                <a:solidFill>
                  <a:schemeClr val="tx1"/>
                </a:solidFill>
                <a:latin typeface="+mn-lt"/>
                <a:ea typeface="+mn-ea"/>
                <a:cs typeface="+mn-cs"/>
              </a:rPr>
              <a:t>is about ending hunger, achieving food security and improved nutrition, and sustainable agriculture. However, as </a:t>
            </a:r>
            <a:r>
              <a:rPr lang="en-US" sz="1200" b="0" i="1" u="none" strike="noStrike" kern="1200" baseline="0" dirty="0">
                <a:solidFill>
                  <a:schemeClr val="tx1"/>
                </a:solidFill>
                <a:latin typeface="+mn-lt"/>
                <a:ea typeface="+mn-ea"/>
                <a:cs typeface="+mn-cs"/>
              </a:rPr>
              <a:t>fish </a:t>
            </a:r>
            <a:r>
              <a:rPr lang="en-US" sz="1200" b="0" i="0" u="none" strike="noStrike" kern="1200" baseline="0" dirty="0">
                <a:solidFill>
                  <a:schemeClr val="tx1"/>
                </a:solidFill>
                <a:latin typeface="+mn-lt"/>
                <a:ea typeface="+mn-ea"/>
                <a:cs typeface="+mn-cs"/>
              </a:rPr>
              <a:t>provide the main source of animal protein for over a billion people in the developing world, food security and better nutrition may not even be possible without achieving </a:t>
            </a:r>
            <a:r>
              <a:rPr lang="en-US" sz="1200" b="1" i="0" u="none" strike="noStrike" kern="1200" baseline="0" dirty="0">
                <a:solidFill>
                  <a:schemeClr val="tx1"/>
                </a:solidFill>
                <a:latin typeface="+mn-lt"/>
                <a:ea typeface="+mn-ea"/>
                <a:cs typeface="+mn-cs"/>
              </a:rPr>
              <a:t>SDG 14</a:t>
            </a:r>
            <a:r>
              <a:rPr lang="en-US" sz="1200" b="0" i="0" u="none" strike="noStrike" kern="1200" baseline="0" dirty="0">
                <a:solidFill>
                  <a:schemeClr val="tx1"/>
                </a:solidFill>
                <a:latin typeface="+mn-lt"/>
                <a:ea typeface="+mn-ea"/>
                <a:cs typeface="+mn-cs"/>
              </a:rPr>
              <a:t>, which entails conserving and sustainably using the oceans. At present, we seem to be intent on competitively mining the oceans’ fish stocks to depletion, destroying life under the seas in defiance of both common sense and good economics. The relationship is similarly strained when it comes to life on land, the subject of </a:t>
            </a:r>
            <a:r>
              <a:rPr lang="en-US" sz="1200" b="1" i="0" u="none" strike="noStrike" kern="1200" baseline="0" dirty="0">
                <a:solidFill>
                  <a:schemeClr val="tx1"/>
                </a:solidFill>
                <a:latin typeface="+mn-lt"/>
                <a:ea typeface="+mn-ea"/>
                <a:cs typeface="+mn-cs"/>
              </a:rPr>
              <a:t>SDG 15</a:t>
            </a:r>
            <a:r>
              <a:rPr lang="en-US"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We already use around 40 per cent of available land for growing our food, three-fourths of that being used for growing meat and feedstock for livestock, and this 40 per cent is projected to reach a staggering 70 per cent if we pursue ”business as usual”. That would ring the death-knell for many of the planet’s terrestrial ecosystems, significantly threaten </a:t>
            </a:r>
            <a:r>
              <a:rPr lang="en-US" sz="1200" b="0" i="0" u="none" strike="noStrike" kern="1200" baseline="0" dirty="0" err="1">
                <a:solidFill>
                  <a:schemeClr val="tx1"/>
                </a:solidFill>
                <a:latin typeface="+mn-lt"/>
                <a:ea typeface="+mn-ea"/>
                <a:cs typeface="+mn-cs"/>
              </a:rPr>
              <a:t>landbased</a:t>
            </a:r>
            <a:r>
              <a:rPr lang="en-US" sz="1200" b="0" i="0" u="none" strike="noStrike" kern="1200" baseline="0" dirty="0">
                <a:solidFill>
                  <a:schemeClr val="tx1"/>
                </a:solidFill>
                <a:latin typeface="+mn-lt"/>
                <a:ea typeface="+mn-ea"/>
                <a:cs typeface="+mn-cs"/>
              </a:rPr>
              <a:t> biodiversity, and transfer pressures for protein demand to the seas, further risking the achievement of SDG 14. Our food systems also generate a significant part of the GHG emissions that are driving global climate change, the subject of </a:t>
            </a:r>
            <a:r>
              <a:rPr lang="en-US" sz="1200" b="1" i="0" u="none" strike="noStrike" kern="1200" baseline="0" dirty="0">
                <a:solidFill>
                  <a:schemeClr val="tx1"/>
                </a:solidFill>
                <a:latin typeface="+mn-lt"/>
                <a:ea typeface="+mn-ea"/>
                <a:cs typeface="+mn-cs"/>
              </a:rPr>
              <a:t>SDG 13</a:t>
            </a:r>
            <a:r>
              <a:rPr lang="en-US" sz="1200" b="0" i="0" u="none" strike="noStrike" kern="1200" baseline="0" dirty="0">
                <a:solidFill>
                  <a:schemeClr val="tx1"/>
                </a:solidFill>
                <a:latin typeface="+mn-lt"/>
                <a:ea typeface="+mn-ea"/>
                <a:cs typeface="+mn-cs"/>
              </a:rPr>
              <a:t>. This linkage works dangerously in the other direction too: some of the most important staples that we grow today are vulnerable to a changing climate. These interlinkages do not stop with life on land, life under water and climate change – the ‘ecological’ and foundational layer amongst the SDGs – but continue through the ‘social’ layer of SDGs as well.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find that food systems are undermining human health, permitting and even promoting inappropriate diets and unsafe foods. As the IFPRI (2016) Global Nutrition Report states: “Diet is now the number-one risk factor for the global burden of disease”. This defines perhaps the biggest health challenge of our times, and takes us to the heart of </a:t>
            </a:r>
            <a:r>
              <a:rPr lang="en-US" sz="1200" b="1" i="0" u="none" strike="noStrike" kern="1200" baseline="0" dirty="0">
                <a:solidFill>
                  <a:schemeClr val="tx1"/>
                </a:solidFill>
                <a:latin typeface="+mn-lt"/>
                <a:ea typeface="+mn-ea"/>
                <a:cs typeface="+mn-cs"/>
              </a:rPr>
              <a:t>SDG 3</a:t>
            </a:r>
            <a:r>
              <a:rPr lang="en-US" sz="1200" b="0" i="0" u="none" strike="noStrike" kern="1200" baseline="0" dirty="0">
                <a:solidFill>
                  <a:schemeClr val="tx1"/>
                </a:solidFill>
                <a:latin typeface="+mn-lt"/>
                <a:ea typeface="+mn-ea"/>
                <a:cs typeface="+mn-cs"/>
              </a:rPr>
              <a:t>, which aims to ensure healthy lives and promote well-being for all ages. Whilst an estimated 0.8 billion people remain hungry, another 1.9 billion people take in over 3,000 kcal/day - far above the World Food Program’s recommended 2,100 kcal/day. Far from reducing inequalities as envisaged by </a:t>
            </a:r>
            <a:r>
              <a:rPr lang="en-US" sz="1200" b="1" i="0" u="none" strike="noStrike" kern="1200" baseline="0" dirty="0">
                <a:solidFill>
                  <a:schemeClr val="tx1"/>
                </a:solidFill>
                <a:latin typeface="+mn-lt"/>
                <a:ea typeface="+mn-ea"/>
                <a:cs typeface="+mn-cs"/>
              </a:rPr>
              <a:t>SDG 10</a:t>
            </a:r>
            <a:r>
              <a:rPr lang="en-US" sz="1200" b="0" i="0" u="none" strike="noStrike" kern="1200" baseline="0" dirty="0">
                <a:solidFill>
                  <a:schemeClr val="tx1"/>
                </a:solidFill>
                <a:latin typeface="+mn-lt"/>
                <a:ea typeface="+mn-ea"/>
                <a:cs typeface="+mn-cs"/>
              </a:rPr>
              <a:t>, today’s food systems appear to be adding to it. Obesity is increasing , not just in developed but in developing nations, and especially amongst children because their diets are increasingly dominated by processed foods high in fats and carbohydrates, and sugar-laden sodas. Thus </a:t>
            </a:r>
            <a:r>
              <a:rPr lang="en-US" sz="1200" b="1" i="0" u="none" strike="noStrike" kern="1200" baseline="0" dirty="0">
                <a:solidFill>
                  <a:schemeClr val="tx1"/>
                </a:solidFill>
                <a:latin typeface="+mn-lt"/>
                <a:ea typeface="+mn-ea"/>
                <a:cs typeface="+mn-cs"/>
              </a:rPr>
              <a:t>SDG 12 </a:t>
            </a:r>
            <a:r>
              <a:rPr lang="en-US" sz="1200" b="0" i="0" u="none" strike="noStrike" kern="1200" baseline="0" dirty="0">
                <a:solidFill>
                  <a:schemeClr val="tx1"/>
                </a:solidFill>
                <a:latin typeface="+mn-lt"/>
                <a:ea typeface="+mn-ea"/>
                <a:cs typeface="+mn-cs"/>
              </a:rPr>
              <a:t>on responsible consumption and production is challenged comprehensively by today’s food system.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positive side, however, </a:t>
            </a:r>
            <a:r>
              <a:rPr lang="en-US" sz="1200" b="0" i="1" u="none" strike="noStrike" kern="1200" baseline="0" dirty="0">
                <a:solidFill>
                  <a:schemeClr val="tx1"/>
                </a:solidFill>
                <a:latin typeface="+mn-lt"/>
                <a:ea typeface="+mn-ea"/>
                <a:cs typeface="+mn-cs"/>
              </a:rPr>
              <a:t>system-wide solutions </a:t>
            </a:r>
            <a:r>
              <a:rPr lang="en-US" sz="1200" b="0" i="0" u="none" strike="noStrike" kern="1200" baseline="0" dirty="0">
                <a:solidFill>
                  <a:schemeClr val="tx1"/>
                </a:solidFill>
                <a:latin typeface="+mn-lt"/>
                <a:ea typeface="+mn-ea"/>
                <a:cs typeface="+mn-cs"/>
              </a:rPr>
              <a:t>can come to light by tracing these SDG interlinkages through to their logical conclusions. For example, we know that agriculture is the world’s largest employer, with over 1.5 billion jobs. An estimated billion of these are in small farms of under 2 hectares. If policy reforms could be focused on making small farms economically stronger – by lowering risks, increasing yields, achieving fairer prices – that would go a long way in achieving </a:t>
            </a:r>
            <a:r>
              <a:rPr lang="en-US" sz="1200" b="1" i="0" u="none" strike="noStrike" kern="1200" baseline="0" dirty="0">
                <a:solidFill>
                  <a:schemeClr val="tx1"/>
                </a:solidFill>
                <a:latin typeface="+mn-lt"/>
                <a:ea typeface="+mn-ea"/>
                <a:cs typeface="+mn-cs"/>
              </a:rPr>
              <a:t>SDGs 1, 2, 5, 10</a:t>
            </a:r>
            <a:r>
              <a:rPr lang="en-US" sz="1200" b="0" i="0" u="none" strike="noStrike" kern="1200" baseline="0" dirty="0">
                <a:solidFill>
                  <a:schemeClr val="tx1"/>
                </a:solidFill>
                <a:latin typeface="+mn-lt"/>
                <a:ea typeface="+mn-ea"/>
                <a:cs typeface="+mn-cs"/>
              </a:rPr>
              <a:t>. Furthermore, there is a strong case emerging that dietary shifts towards healthier diets with more plant-based foods and less meat could reduce food related GHG emissions by an estimated 29-70 per cent </a:t>
            </a:r>
            <a:r>
              <a:rPr lang="en-US" sz="1200" b="0" i="1" u="none" strike="noStrike" kern="1200" baseline="0" dirty="0">
                <a:solidFill>
                  <a:schemeClr val="tx1"/>
                </a:solidFill>
                <a:latin typeface="+mn-lt"/>
                <a:ea typeface="+mn-ea"/>
                <a:cs typeface="+mn-cs"/>
              </a:rPr>
              <a:t>as well as </a:t>
            </a:r>
            <a:r>
              <a:rPr lang="en-US" sz="1200" b="0" i="0" u="none" strike="noStrike" kern="1200" baseline="0" dirty="0">
                <a:solidFill>
                  <a:schemeClr val="tx1"/>
                </a:solidFill>
                <a:latin typeface="+mn-lt"/>
                <a:ea typeface="+mn-ea"/>
                <a:cs typeface="+mn-cs"/>
              </a:rPr>
              <a:t>reducing mortality by 6-10 per cent by 2050. If this change could be achieved, it would in turn go a long way in achieving several SDGs especially </a:t>
            </a:r>
            <a:r>
              <a:rPr lang="en-US" sz="1200" b="1" i="0" u="none" strike="noStrike" kern="1200" baseline="0" dirty="0">
                <a:solidFill>
                  <a:schemeClr val="tx1"/>
                </a:solidFill>
                <a:latin typeface="+mn-lt"/>
                <a:ea typeface="+mn-ea"/>
                <a:cs typeface="+mn-cs"/>
              </a:rPr>
              <a:t>SDGs 3, 12, 13</a:t>
            </a:r>
            <a:r>
              <a:rPr lang="en-US" sz="1200" b="0" i="0" u="none" strike="noStrike" kern="1200" baseline="0" dirty="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324E56D2-F938-47C1-9FEF-F833B03D20E5}" type="slidenum">
              <a:rPr lang="en-US" smtClean="0"/>
              <a:t>22</a:t>
            </a:fld>
            <a:endParaRPr lang="en-US"/>
          </a:p>
        </p:txBody>
      </p:sp>
    </p:spTree>
    <p:extLst>
      <p:ext uri="{BB962C8B-B14F-4D97-AF65-F5344CB8AC3E}">
        <p14:creationId xmlns:p14="http://schemas.microsoft.com/office/powerpoint/2010/main" val="3027632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Systems can be represented in multiple ways. This figure shows a holistic representation of food systems and material flows within the food system, but also flows of money and knowledge. Importantly, represented by the figures of humans, it shows how many dynamics are driven by individual and societal choices, rather than impersonal ‘principles’ or ‘laws of nature.’ Indeed, next to biological, economic and social systems, the political system is drawn separately to highlight its</a:t>
            </a:r>
          </a:p>
          <a:p>
            <a:r>
              <a:rPr lang="en-US" sz="1200" b="0" i="0" u="none" strike="noStrike" kern="1200" baseline="0" dirty="0">
                <a:solidFill>
                  <a:schemeClr val="tx1"/>
                </a:solidFill>
                <a:latin typeface="+mn-lt"/>
                <a:ea typeface="+mn-ea"/>
                <a:cs typeface="+mn-cs"/>
              </a:rPr>
              <a:t>role in the food system. Understanding the food system by only accounting for the economic flows fails to account for other important driving factors.</a:t>
            </a:r>
            <a:endParaRPr lang="en-US" dirty="0"/>
          </a:p>
        </p:txBody>
      </p:sp>
      <p:sp>
        <p:nvSpPr>
          <p:cNvPr id="4" name="Slide Number Placeholder 3"/>
          <p:cNvSpPr>
            <a:spLocks noGrp="1"/>
          </p:cNvSpPr>
          <p:nvPr>
            <p:ph type="sldNum" sz="quarter" idx="10"/>
          </p:nvPr>
        </p:nvSpPr>
        <p:spPr/>
        <p:txBody>
          <a:bodyPr/>
          <a:lstStyle/>
          <a:p>
            <a:fld id="{324E56D2-F938-47C1-9FEF-F833B03D20E5}" type="slidenum">
              <a:rPr lang="en-US" smtClean="0"/>
              <a:t>5</a:t>
            </a:fld>
            <a:endParaRPr lang="en-US"/>
          </a:p>
        </p:txBody>
      </p:sp>
    </p:spTree>
    <p:extLst>
      <p:ext uri="{BB962C8B-B14F-4D97-AF65-F5344CB8AC3E}">
        <p14:creationId xmlns:p14="http://schemas.microsoft.com/office/powerpoint/2010/main" val="1802325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4E56D2-F938-47C1-9FEF-F833B03D20E5}" type="slidenum">
              <a:rPr lang="en-US" smtClean="0"/>
              <a:t>6</a:t>
            </a:fld>
            <a:endParaRPr lang="en-US"/>
          </a:p>
        </p:txBody>
      </p:sp>
    </p:spTree>
    <p:extLst>
      <p:ext uri="{BB962C8B-B14F-4D97-AF65-F5344CB8AC3E}">
        <p14:creationId xmlns:p14="http://schemas.microsoft.com/office/powerpoint/2010/main" val="1849595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603ba3a3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4603ba3a33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sz="1200" b="0" i="0" u="none" strike="noStrike" kern="1200" baseline="0" dirty="0">
                <a:solidFill>
                  <a:schemeClr val="tx1"/>
                </a:solidFill>
                <a:latin typeface="+mn-lt"/>
                <a:ea typeface="+mn-ea"/>
                <a:cs typeface="+mn-cs"/>
              </a:rPr>
              <a:t>Personal choices are made within a context of what the built and natural environment provides; they are made in the context of their cultural heritage; they are made in the context of finances and competing needs; they are made in the context of advertising and market placement– typically skewed to high-calorie, low nutrient foods; and they are made in the context of their world view. That is why the type and structure of a community’s food system, the government and private sector policies that guide action and infrastructure development, the education (formal and informal) that is supported and encouraged in communities, and the community norms that evolve over time are critical to all of a community member’s health and well being. In the</a:t>
            </a:r>
          </a:p>
          <a:p>
            <a:r>
              <a:rPr lang="en-US" sz="1200" b="0" i="0" u="none" strike="noStrike" kern="1200" baseline="0" dirty="0">
                <a:solidFill>
                  <a:schemeClr val="tx1"/>
                </a:solidFill>
                <a:latin typeface="+mn-lt"/>
                <a:ea typeface="+mn-ea"/>
                <a:cs typeface="+mn-cs"/>
              </a:rPr>
              <a:t>public health world this is known as the social ecological context for human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The approaches we take – a food system approach rather than a narrow problem solving approach; a systemic approach rather than a single function approach will be important to multifaceted change.</a:t>
            </a:r>
            <a:endParaRPr dirty="0"/>
          </a:p>
        </p:txBody>
      </p:sp>
    </p:spTree>
    <p:extLst>
      <p:ext uri="{BB962C8B-B14F-4D97-AF65-F5344CB8AC3E}">
        <p14:creationId xmlns:p14="http://schemas.microsoft.com/office/powerpoint/2010/main" val="814104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603ba3a33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4603ba3a33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sz="1200" b="0" i="0" u="none" strike="noStrike" kern="1200" baseline="0" dirty="0">
                <a:solidFill>
                  <a:schemeClr val="tx1"/>
                </a:solidFill>
                <a:latin typeface="+mn-lt"/>
                <a:ea typeface="+mn-ea"/>
                <a:cs typeface="+mn-cs"/>
              </a:rPr>
              <a:t>This figure illustrates the importance of systems thinking in eco-agri food systems, by looking at the varied impacts of a government policy in Malawi. The five circles represent key national development outcomes. In 2005, a government subsidy on inorganic fertilizers was implemented, which were traditionally rarely used due to high costs. As use of fertilizers increased, bumper harvests were reported. While this enhanced food security for individual households, the overall impact was uneven. Only the richest 40 per cent of participating households achieved food security as a result of the subsidy programs, with 60 per cent remaining food insecure. Male-headed households were more likely to be food sufficient compared to female-headed households, partly due to the fact that land ownership was a requirement for participation. 40 per cent of sampled households reported a positive effect on their children’s health, with another 65 per cent indicating that children’s school attendance improved. However, it was elsewhere suggested that the subsidy program might not have improved overall food security. While national poverty rates decreased by 2.7 per cent, it was mostly the urban poor who benefited from lower food prices.</a:t>
            </a:r>
          </a:p>
          <a:p>
            <a:r>
              <a:rPr lang="en-US" sz="1200" b="0" i="0" u="none" strike="noStrike" kern="1200" baseline="0" dirty="0">
                <a:solidFill>
                  <a:schemeClr val="tx1"/>
                </a:solidFill>
                <a:latin typeface="+mn-lt"/>
                <a:ea typeface="+mn-ea"/>
                <a:cs typeface="+mn-cs"/>
              </a:rPr>
              <a:t>At their peak in 2008/09, subsidy costs accounted for 80 per cent of the public budget to agriculture and 16 per cent of</a:t>
            </a:r>
          </a:p>
          <a:p>
            <a:r>
              <a:rPr lang="en-US" sz="1200" b="0" i="0" u="none" strike="noStrike" kern="1200" baseline="0" dirty="0">
                <a:solidFill>
                  <a:schemeClr val="tx1"/>
                </a:solidFill>
                <a:latin typeface="+mn-lt"/>
                <a:ea typeface="+mn-ea"/>
                <a:cs typeface="+mn-cs"/>
              </a:rPr>
              <a:t>the total national budget, which had effects on other areas, with reduced budget allocated to infrastructures such as roads and irrigation, as well as to extension and research.</a:t>
            </a:r>
          </a:p>
          <a:p>
            <a:r>
              <a:rPr lang="en-US" sz="1200" b="0" i="0" u="none" strike="noStrike" kern="1200" baseline="0" dirty="0">
                <a:solidFill>
                  <a:schemeClr val="tx1"/>
                </a:solidFill>
                <a:latin typeface="+mn-lt"/>
                <a:ea typeface="+mn-ea"/>
                <a:cs typeface="+mn-cs"/>
              </a:rPr>
              <a:t>The impact of such a vast subsidy program is often difficult to assess and quantify (indicated by question marks). This is partly due to differences in timing and methods of data collection. Even when the intended outcome is observed, distributional effects may or may not be positive. A subsidy program as broad as this one has impacts beyond agricultural practices and food supply. It can improve children’s health and school attendance, for instance. Yet, the impact is often heterogeneous, e.g. unevenly divided in terms of benefits between male- and female-headed households, rich and poor households, or urban and rural households. Such a program may inadvertently reinforce existing inequalities. The interdependencies in an eco-agri-food system are complex and trade-offs need to be carefully weighed.</a:t>
            </a:r>
            <a:endParaRPr dirty="0"/>
          </a:p>
        </p:txBody>
      </p:sp>
    </p:spTree>
    <p:extLst>
      <p:ext uri="{BB962C8B-B14F-4D97-AF65-F5344CB8AC3E}">
        <p14:creationId xmlns:p14="http://schemas.microsoft.com/office/powerpoint/2010/main" val="765039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603ba3a3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4603ba3a33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sz="1200" b="0" i="0" u="none" strike="noStrike" kern="1200" baseline="0" dirty="0">
                <a:solidFill>
                  <a:schemeClr val="tx1"/>
                </a:solidFill>
                <a:latin typeface="+mn-lt"/>
                <a:ea typeface="+mn-ea"/>
                <a:cs typeface="+mn-cs"/>
              </a:rPr>
              <a:t>This figure presents the four capitals on the left hand side as the building blocks of the eco-agri-food value chain from production to consumption on the right hand side. The capitals and the value chain are connected through a wide variety of flows to and from both sides. Those flows that are most commonly included in assessments – the visible flows – are shown distinctly from those that are most commonly excluded – the invisible flows. There is no doubt that the figure, particularly at first glance, is complex, but this is the reality of eco-agri-food systems. A key motivation for the Framework is to provide a means to </a:t>
            </a:r>
            <a:r>
              <a:rPr lang="en-US" sz="1200" b="0" i="0" u="none" strike="noStrike" kern="1200" baseline="0" dirty="0" err="1">
                <a:solidFill>
                  <a:schemeClr val="tx1"/>
                </a:solidFill>
                <a:latin typeface="+mn-lt"/>
                <a:ea typeface="+mn-ea"/>
                <a:cs typeface="+mn-cs"/>
              </a:rPr>
              <a:t>recognise</a:t>
            </a:r>
            <a:r>
              <a:rPr lang="en-US" sz="1200" b="0" i="0" u="none" strike="noStrike" kern="1200" baseline="0" dirty="0">
                <a:solidFill>
                  <a:schemeClr val="tx1"/>
                </a:solidFill>
                <a:latin typeface="+mn-lt"/>
                <a:ea typeface="+mn-ea"/>
                <a:cs typeface="+mn-cs"/>
              </a:rPr>
              <a:t> and engage with this complexity and hence support assessments that are more context specific and meaningful.</a:t>
            </a:r>
            <a:endParaRPr lang="en-US" dirty="0"/>
          </a:p>
        </p:txBody>
      </p:sp>
    </p:spTree>
    <p:extLst>
      <p:ext uri="{BB962C8B-B14F-4D97-AF65-F5344CB8AC3E}">
        <p14:creationId xmlns:p14="http://schemas.microsoft.com/office/powerpoint/2010/main" val="3114785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Since the metric commonly used to assess on-farm economic performance has (and continues to be) yield/hectare, agricultural systems research has focused on irrigation, breeding, machinery etc. – the visible inputs to the agricultural system in the schematic (i.e. ‘</a:t>
            </a:r>
            <a:r>
              <a:rPr lang="en-US" sz="1200" b="0" i="0" u="none" strike="noStrike" kern="1200" baseline="0" dirty="0" err="1">
                <a:solidFill>
                  <a:schemeClr val="tx1"/>
                </a:solidFill>
                <a:latin typeface="+mn-lt"/>
                <a:ea typeface="+mn-ea"/>
                <a:cs typeface="+mn-cs"/>
              </a:rPr>
              <a:t>labour</a:t>
            </a:r>
            <a:r>
              <a:rPr lang="en-US" sz="1200" b="0" i="0" u="none" strike="noStrike" kern="1200" baseline="0" dirty="0">
                <a:solidFill>
                  <a:schemeClr val="tx1"/>
                </a:solidFill>
                <a:latin typeface="+mn-lt"/>
                <a:ea typeface="+mn-ea"/>
                <a:cs typeface="+mn-cs"/>
              </a:rPr>
              <a:t>’ (from human capital), and ‘manufacturing and infrastructure’ and ‘energy, fuel, </a:t>
            </a:r>
            <a:r>
              <a:rPr lang="en-US" sz="1200" b="0" i="0" u="none" strike="noStrike" kern="1200" baseline="0" dirty="0" err="1">
                <a:solidFill>
                  <a:schemeClr val="tx1"/>
                </a:solidFill>
                <a:latin typeface="+mn-lt"/>
                <a:ea typeface="+mn-ea"/>
                <a:cs typeface="+mn-cs"/>
              </a:rPr>
              <a:t>fertilisers</a:t>
            </a:r>
            <a:r>
              <a:rPr lang="en-US" sz="1200" b="0" i="0" u="none" strike="noStrike" kern="1200" baseline="0" dirty="0">
                <a:solidFill>
                  <a:schemeClr val="tx1"/>
                </a:solidFill>
                <a:latin typeface="+mn-lt"/>
                <a:ea typeface="+mn-ea"/>
                <a:cs typeface="+mn-cs"/>
              </a:rPr>
              <a:t> and pesticides’ (from produced capital)). TEEBAgriFood aims to </a:t>
            </a:r>
            <a:r>
              <a:rPr lang="en-US" sz="1200" b="0" i="1" u="none" strike="noStrike" kern="1200" baseline="0" dirty="0">
                <a:solidFill>
                  <a:schemeClr val="tx1"/>
                </a:solidFill>
                <a:latin typeface="+mn-lt"/>
                <a:ea typeface="+mn-ea"/>
                <a:cs typeface="+mn-cs"/>
              </a:rPr>
              <a:t>change food metrics</a:t>
            </a:r>
            <a:r>
              <a:rPr lang="en-US" sz="1200" b="0" i="0" u="none" strike="noStrike" kern="1200" baseline="0" dirty="0">
                <a:solidFill>
                  <a:schemeClr val="tx1"/>
                </a:solidFill>
                <a:latin typeface="+mn-lt"/>
                <a:ea typeface="+mn-ea"/>
                <a:cs typeface="+mn-cs"/>
              </a:rPr>
              <a:t>. The ‘Foundations’ report (specifically Chapter 3) sets out the available scientific data and evidence not just on the visible flows in this figure but also those that tend to be invisible, with a particular focus on the flows coming from natural capital. Some flows can be visible or invisible depending on circumstances. For instance, agri-tech consultancies market their ‘knowledge’ (from human capital) to large-scale commercial producers in ‘manufacturing &amp; processing’, but local indigenous knowledge of crop varieties – although critical to maintaining resilient social communities – might remain invisible. The TEEBAgriFood assessment acknowledges and explores the heterogeneity across agricultural systems and finds that positive and negative externalities and impacts are pervasive across all eco-agri-food systems, and further across the value chains in which these systems are situated. The way we produce, process, distribute, and consume food (as well as how we deal with its disposal) impacts human health and nutritional security, which in turn impacts on the availability of ‘</a:t>
            </a:r>
            <a:r>
              <a:rPr lang="en-US" sz="1200" b="0" i="0" u="none" strike="noStrike" kern="1200" baseline="0" dirty="0" err="1">
                <a:solidFill>
                  <a:schemeClr val="tx1"/>
                </a:solidFill>
                <a:latin typeface="+mn-lt"/>
                <a:ea typeface="+mn-ea"/>
                <a:cs typeface="+mn-cs"/>
              </a:rPr>
              <a:t>labour</a:t>
            </a:r>
            <a:r>
              <a:rPr lang="en-US" sz="1200" b="0" i="0" u="none" strike="noStrike" kern="1200" baseline="0" dirty="0">
                <a:solidFill>
                  <a:schemeClr val="tx1"/>
                </a:solidFill>
                <a:latin typeface="+mn-lt"/>
                <a:ea typeface="+mn-ea"/>
                <a:cs typeface="+mn-cs"/>
              </a:rPr>
              <a:t>’ and on the types of ‘social networks’. Chapter 4 focuses on this subject, looking across the entire value chain. Six of the top 11 risk factors driving the global burden of disease are diet related. The quality of life for billions of people is impacted by malnutrition. Across the food system, people can additionally be impacted via work-related injuries (or death) or toxin/pathogen exposure.</a:t>
            </a:r>
          </a:p>
          <a:p>
            <a:r>
              <a:rPr lang="en-US" sz="1200" b="0" i="0" u="none" strike="noStrike" kern="1200" baseline="0" dirty="0">
                <a:solidFill>
                  <a:schemeClr val="tx1"/>
                </a:solidFill>
                <a:latin typeface="+mn-lt"/>
                <a:ea typeface="+mn-ea"/>
                <a:cs typeface="+mn-cs"/>
              </a:rPr>
              <a:t>Coupled with these direct food system impacts are indirect impacts that are felt now and will be felt in future generations. The food system can be either an enabler of food and nutrition security, livelihood procurement, and environmental sustainability, or it can be a disabler. We can develop food systems that allow a large number of individuals to secure a livelihood through the food system or one in which large numbers of food system workers are systematically exploited.</a:t>
            </a:r>
            <a:endParaRPr lang="en-US" dirty="0"/>
          </a:p>
        </p:txBody>
      </p:sp>
      <p:sp>
        <p:nvSpPr>
          <p:cNvPr id="4" name="Slide Number Placeholder 3"/>
          <p:cNvSpPr>
            <a:spLocks noGrp="1"/>
          </p:cNvSpPr>
          <p:nvPr>
            <p:ph type="sldNum" sz="quarter" idx="10"/>
          </p:nvPr>
        </p:nvSpPr>
        <p:spPr/>
        <p:txBody>
          <a:bodyPr/>
          <a:lstStyle/>
          <a:p>
            <a:fld id="{324E56D2-F938-47C1-9FEF-F833B03D20E5}" type="slidenum">
              <a:rPr lang="en-US" smtClean="0"/>
              <a:t>12</a:t>
            </a:fld>
            <a:endParaRPr lang="en-US"/>
          </a:p>
        </p:txBody>
      </p:sp>
    </p:spTree>
    <p:extLst>
      <p:ext uri="{BB962C8B-B14F-4D97-AF65-F5344CB8AC3E}">
        <p14:creationId xmlns:p14="http://schemas.microsoft.com/office/powerpoint/2010/main" val="186320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603ba3a3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4603ba3a33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sz="1200" b="0" i="0" u="none" strike="noStrike" kern="1200" baseline="0" dirty="0">
                <a:solidFill>
                  <a:schemeClr val="tx1"/>
                </a:solidFill>
                <a:latin typeface="+mn-lt"/>
                <a:ea typeface="+mn-ea"/>
                <a:cs typeface="+mn-cs"/>
              </a:rPr>
              <a:t>This figure shows the core structure of the Framework and its elements. The descriptive use of the Framework will tend to focus on stocks, flows and outcomes. The analytical use of the Framework will tend to focus on outcomes and the impacts of eco-agri-food systems on human well-being. In both uses there is intended to be coverage across all stages of the eco-agri-food value chain, from production through to final consumption and human health. Additionally, the Framework supports assessment across multiple spatial scales, from the local farm level to global supply chains.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presented, the Framework may appear to be relatively linear. In fact, there are many and varied connections between the elements of the Framework that cannot be fully described here. The logic for considering these connections is described in Chapter 2, which discusses a systems approach to analysis of the eco-agri-food system. In effect, Figure 6.3 provides an abstraction of the complexity of any given eco-agri-food system to provide a common starting point for the understanding of each system. While all of the potential connections are not illustrated, special note is made of the link between outcomes and stocks. Outcomes are defined to reflect changes in the extent or condition of stocks (in quantitative and qualitative terms) that arise due to value chain activities. This connection is a key dynamic within the Framework. These changes in stock, recorded as outcomes, reflect changes the capacity of the stock to generate flows of services and hence underpin the ongoing generation of well-being.</a:t>
            </a:r>
            <a:endParaRPr lang="en-US" dirty="0"/>
          </a:p>
        </p:txBody>
      </p:sp>
    </p:spTree>
    <p:extLst>
      <p:ext uri="{BB962C8B-B14F-4D97-AF65-F5344CB8AC3E}">
        <p14:creationId xmlns:p14="http://schemas.microsoft.com/office/powerpoint/2010/main" val="28264394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To demonstrate some of the considerations that may be included in a comprehensive assessment of eco-agri-food systems, consider a simple palm oil value chain as an example. The following diagram shows the planting and production of palm oil in Indonesia, export and processing of crude palm oil to India, subsequent refining, bleaching and deodorizing in China, manufacturing and packaging in Germany, and final consumption in the US, not to mention transport and shipping along the entire way.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number of possible impacts, outcomes and flows are described above and below the value chain, and are generally linked to different types of capital, by way of example. Yields contribute to income, which in turn has positive implications for investments in both produced capital such as</a:t>
            </a:r>
          </a:p>
          <a:p>
            <a:r>
              <a:rPr lang="en-US" sz="1200" b="0" i="0" u="none" strike="noStrike" kern="1200" baseline="0" dirty="0">
                <a:solidFill>
                  <a:schemeClr val="tx1"/>
                </a:solidFill>
                <a:latin typeface="+mn-lt"/>
                <a:ea typeface="+mn-ea"/>
                <a:cs typeface="+mn-cs"/>
              </a:rPr>
              <a:t>machinery (a produced capital outcome), but also human capital, in the form of education (a human capital outcome). Some of the negative flows impacting stocks are also demonstrated – e.g. residual flows of emissions and pollutants from land clearing, which can degrade natural capital through biodiversity loss (a natural capital outcome), and reduce human capital through increasing the incidence of respiratory disease (a human capital outcome). An impact of these various outcomes would be the loss in </a:t>
            </a:r>
            <a:r>
              <a:rPr lang="en-US" sz="1200" b="0" i="0" u="none" strike="noStrike" kern="1200" baseline="0" dirty="0" err="1">
                <a:solidFill>
                  <a:schemeClr val="tx1"/>
                </a:solidFill>
                <a:latin typeface="+mn-lt"/>
                <a:ea typeface="+mn-ea"/>
                <a:cs typeface="+mn-cs"/>
              </a:rPr>
              <a:t>labour</a:t>
            </a:r>
            <a:r>
              <a:rPr lang="en-US" sz="1200" b="0" i="0" u="none" strike="noStrike" kern="1200" baseline="0" dirty="0">
                <a:solidFill>
                  <a:schemeClr val="tx1"/>
                </a:solidFill>
                <a:latin typeface="+mn-lt"/>
                <a:ea typeface="+mn-ea"/>
                <a:cs typeface="+mn-cs"/>
              </a:rPr>
              <a:t> productivity; another would be the loss of life quality for farm workers’</a:t>
            </a:r>
          </a:p>
          <a:p>
            <a:r>
              <a:rPr lang="en-US" sz="1200" b="0" i="0" u="none" strike="noStrike" kern="1200" baseline="0" dirty="0">
                <a:solidFill>
                  <a:schemeClr val="tx1"/>
                </a:solidFill>
                <a:latin typeface="+mn-lt"/>
                <a:ea typeface="+mn-ea"/>
                <a:cs typeface="+mn-cs"/>
              </a:rPr>
              <a:t>families due to respiratory diseases. Produced capital inputs such as oil mills, ports, and ships, allow for exporting palm oil for further processing and final distribution. While consumption of palm oil can support nutrition and general food security, excess consumption can lead to obesity as a health outcome, which in turn can lead to loss in human well-being. This negatively affects human capital and can have secondary impacts on </a:t>
            </a:r>
            <a:r>
              <a:rPr lang="en-US" sz="1200" b="0" i="0" u="none" strike="noStrike" kern="1200" baseline="0" dirty="0" err="1">
                <a:solidFill>
                  <a:schemeClr val="tx1"/>
                </a:solidFill>
                <a:latin typeface="+mn-lt"/>
                <a:ea typeface="+mn-ea"/>
                <a:cs typeface="+mn-cs"/>
              </a:rPr>
              <a:t>labour</a:t>
            </a:r>
            <a:r>
              <a:rPr lang="en-US" sz="1200" b="0" i="0" u="none" strike="noStrike" kern="1200" baseline="0" dirty="0">
                <a:solidFill>
                  <a:schemeClr val="tx1"/>
                </a:solidFill>
                <a:latin typeface="+mn-lt"/>
                <a:ea typeface="+mn-ea"/>
                <a:cs typeface="+mn-cs"/>
              </a:rPr>
              <a:t> inputs for other sectors.</a:t>
            </a:r>
            <a:endParaRPr lang="en-US" dirty="0"/>
          </a:p>
        </p:txBody>
      </p:sp>
      <p:sp>
        <p:nvSpPr>
          <p:cNvPr id="4" name="Slide Number Placeholder 3"/>
          <p:cNvSpPr>
            <a:spLocks noGrp="1"/>
          </p:cNvSpPr>
          <p:nvPr>
            <p:ph type="sldNum" sz="quarter" idx="10"/>
          </p:nvPr>
        </p:nvSpPr>
        <p:spPr/>
        <p:txBody>
          <a:bodyPr/>
          <a:lstStyle/>
          <a:p>
            <a:fld id="{324E56D2-F938-47C1-9FEF-F833B03D20E5}" type="slidenum">
              <a:rPr lang="en-US" smtClean="0"/>
              <a:t>15</a:t>
            </a:fld>
            <a:endParaRPr lang="en-US"/>
          </a:p>
        </p:txBody>
      </p:sp>
    </p:spTree>
    <p:extLst>
      <p:ext uri="{BB962C8B-B14F-4D97-AF65-F5344CB8AC3E}">
        <p14:creationId xmlns:p14="http://schemas.microsoft.com/office/powerpoint/2010/main" val="3605717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23CF9DB-C375-46F0-A6BC-776DDAC963EC}" type="datetimeFigureOut">
              <a:rPr lang="en-US" smtClean="0"/>
              <a:t>06/12/2018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08556-B2A7-4FF2-A196-6A9B3C5B513B}" type="slidenum">
              <a:rPr lang="en-US" smtClean="0"/>
              <a:t>‹#›</a:t>
            </a:fld>
            <a:endParaRPr lang="en-US"/>
          </a:p>
        </p:txBody>
      </p:sp>
    </p:spTree>
    <p:extLst>
      <p:ext uri="{BB962C8B-B14F-4D97-AF65-F5344CB8AC3E}">
        <p14:creationId xmlns:p14="http://schemas.microsoft.com/office/powerpoint/2010/main" val="699557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3CF9DB-C375-46F0-A6BC-776DDAC963EC}" type="datetimeFigureOut">
              <a:rPr lang="en-US" smtClean="0"/>
              <a:t>06/12/2018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08556-B2A7-4FF2-A196-6A9B3C5B513B}" type="slidenum">
              <a:rPr lang="en-US" smtClean="0"/>
              <a:t>‹#›</a:t>
            </a:fld>
            <a:endParaRPr lang="en-US"/>
          </a:p>
        </p:txBody>
      </p:sp>
    </p:spTree>
    <p:extLst>
      <p:ext uri="{BB962C8B-B14F-4D97-AF65-F5344CB8AC3E}">
        <p14:creationId xmlns:p14="http://schemas.microsoft.com/office/powerpoint/2010/main" val="1982537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3CF9DB-C375-46F0-A6BC-776DDAC963EC}" type="datetimeFigureOut">
              <a:rPr lang="en-US" smtClean="0"/>
              <a:t>06/12/2018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08556-B2A7-4FF2-A196-6A9B3C5B513B}" type="slidenum">
              <a:rPr lang="en-US" smtClean="0"/>
              <a:t>‹#›</a:t>
            </a:fld>
            <a:endParaRPr lang="en-US"/>
          </a:p>
        </p:txBody>
      </p:sp>
    </p:spTree>
    <p:extLst>
      <p:ext uri="{BB962C8B-B14F-4D97-AF65-F5344CB8AC3E}">
        <p14:creationId xmlns:p14="http://schemas.microsoft.com/office/powerpoint/2010/main" val="382462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3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11296611" y="6217622"/>
            <a:ext cx="731600" cy="524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532423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3CF9DB-C375-46F0-A6BC-776DDAC963EC}" type="datetimeFigureOut">
              <a:rPr lang="en-US" smtClean="0"/>
              <a:t>06/12/2018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08556-B2A7-4FF2-A196-6A9B3C5B513B}" type="slidenum">
              <a:rPr lang="en-US" smtClean="0"/>
              <a:t>‹#›</a:t>
            </a:fld>
            <a:endParaRPr lang="en-US"/>
          </a:p>
        </p:txBody>
      </p:sp>
    </p:spTree>
    <p:extLst>
      <p:ext uri="{BB962C8B-B14F-4D97-AF65-F5344CB8AC3E}">
        <p14:creationId xmlns:p14="http://schemas.microsoft.com/office/powerpoint/2010/main" val="2541484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23CF9DB-C375-46F0-A6BC-776DDAC963EC}" type="datetimeFigureOut">
              <a:rPr lang="en-US" smtClean="0"/>
              <a:t>06/12/2018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08556-B2A7-4FF2-A196-6A9B3C5B513B}" type="slidenum">
              <a:rPr lang="en-US" smtClean="0"/>
              <a:t>‹#›</a:t>
            </a:fld>
            <a:endParaRPr lang="en-US"/>
          </a:p>
        </p:txBody>
      </p:sp>
    </p:spTree>
    <p:extLst>
      <p:ext uri="{BB962C8B-B14F-4D97-AF65-F5344CB8AC3E}">
        <p14:creationId xmlns:p14="http://schemas.microsoft.com/office/powerpoint/2010/main" val="3677694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23CF9DB-C375-46F0-A6BC-776DDAC963EC}" type="datetimeFigureOut">
              <a:rPr lang="en-US" smtClean="0"/>
              <a:t>06/12/2018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608556-B2A7-4FF2-A196-6A9B3C5B513B}" type="slidenum">
              <a:rPr lang="en-US" smtClean="0"/>
              <a:t>‹#›</a:t>
            </a:fld>
            <a:endParaRPr lang="en-US"/>
          </a:p>
        </p:txBody>
      </p:sp>
    </p:spTree>
    <p:extLst>
      <p:ext uri="{BB962C8B-B14F-4D97-AF65-F5344CB8AC3E}">
        <p14:creationId xmlns:p14="http://schemas.microsoft.com/office/powerpoint/2010/main" val="4112284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23CF9DB-C375-46F0-A6BC-776DDAC963EC}" type="datetimeFigureOut">
              <a:rPr lang="en-US" smtClean="0"/>
              <a:t>06/12/2018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608556-B2A7-4FF2-A196-6A9B3C5B513B}" type="slidenum">
              <a:rPr lang="en-US" smtClean="0"/>
              <a:t>‹#›</a:t>
            </a:fld>
            <a:endParaRPr lang="en-US"/>
          </a:p>
        </p:txBody>
      </p:sp>
    </p:spTree>
    <p:extLst>
      <p:ext uri="{BB962C8B-B14F-4D97-AF65-F5344CB8AC3E}">
        <p14:creationId xmlns:p14="http://schemas.microsoft.com/office/powerpoint/2010/main" val="13612167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23CF9DB-C375-46F0-A6BC-776DDAC963EC}" type="datetimeFigureOut">
              <a:rPr lang="en-US" smtClean="0"/>
              <a:t>06/12/2018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608556-B2A7-4FF2-A196-6A9B3C5B513B}" type="slidenum">
              <a:rPr lang="en-US" smtClean="0"/>
              <a:t>‹#›</a:t>
            </a:fld>
            <a:endParaRPr lang="en-US"/>
          </a:p>
        </p:txBody>
      </p:sp>
    </p:spTree>
    <p:extLst>
      <p:ext uri="{BB962C8B-B14F-4D97-AF65-F5344CB8AC3E}">
        <p14:creationId xmlns:p14="http://schemas.microsoft.com/office/powerpoint/2010/main" val="692473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CF9DB-C375-46F0-A6BC-776DDAC963EC}" type="datetimeFigureOut">
              <a:rPr lang="en-US" smtClean="0"/>
              <a:t>06/12/2018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608556-B2A7-4FF2-A196-6A9B3C5B513B}" type="slidenum">
              <a:rPr lang="en-US" smtClean="0"/>
              <a:t>‹#›</a:t>
            </a:fld>
            <a:endParaRPr lang="en-US"/>
          </a:p>
        </p:txBody>
      </p:sp>
    </p:spTree>
    <p:extLst>
      <p:ext uri="{BB962C8B-B14F-4D97-AF65-F5344CB8AC3E}">
        <p14:creationId xmlns:p14="http://schemas.microsoft.com/office/powerpoint/2010/main" val="1675906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23CF9DB-C375-46F0-A6BC-776DDAC963EC}" type="datetimeFigureOut">
              <a:rPr lang="en-US" smtClean="0"/>
              <a:t>06/12/2018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608556-B2A7-4FF2-A196-6A9B3C5B513B}" type="slidenum">
              <a:rPr lang="en-US" smtClean="0"/>
              <a:t>‹#›</a:t>
            </a:fld>
            <a:endParaRPr lang="en-US"/>
          </a:p>
        </p:txBody>
      </p:sp>
    </p:spTree>
    <p:extLst>
      <p:ext uri="{BB962C8B-B14F-4D97-AF65-F5344CB8AC3E}">
        <p14:creationId xmlns:p14="http://schemas.microsoft.com/office/powerpoint/2010/main" val="4187996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23CF9DB-C375-46F0-A6BC-776DDAC963EC}" type="datetimeFigureOut">
              <a:rPr lang="en-US" smtClean="0"/>
              <a:t>06/12/2018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608556-B2A7-4FF2-A196-6A9B3C5B513B}" type="slidenum">
              <a:rPr lang="en-US" smtClean="0"/>
              <a:t>‹#›</a:t>
            </a:fld>
            <a:endParaRPr lang="en-US"/>
          </a:p>
        </p:txBody>
      </p:sp>
    </p:spTree>
    <p:extLst>
      <p:ext uri="{BB962C8B-B14F-4D97-AF65-F5344CB8AC3E}">
        <p14:creationId xmlns:p14="http://schemas.microsoft.com/office/powerpoint/2010/main" val="3811816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CF9DB-C375-46F0-A6BC-776DDAC963EC}" type="datetimeFigureOut">
              <a:rPr lang="en-US" smtClean="0"/>
              <a:t>06/12/2018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608556-B2A7-4FF2-A196-6A9B3C5B513B}" type="slidenum">
              <a:rPr lang="en-US" smtClean="0"/>
              <a:t>‹#›</a:t>
            </a:fld>
            <a:endParaRPr lang="en-US"/>
          </a:p>
        </p:txBody>
      </p:sp>
    </p:spTree>
    <p:extLst>
      <p:ext uri="{BB962C8B-B14F-4D97-AF65-F5344CB8AC3E}">
        <p14:creationId xmlns:p14="http://schemas.microsoft.com/office/powerpoint/2010/main" val="32227586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teebweb.org/agrifood"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18" Type="http://schemas.openxmlformats.org/officeDocument/2006/relationships/image" Target="../media/image48.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17" Type="http://schemas.openxmlformats.org/officeDocument/2006/relationships/image" Target="../media/image47.png"/><Relationship Id="rId2" Type="http://schemas.openxmlformats.org/officeDocument/2006/relationships/notesSlide" Target="../notesSlides/notesSlide9.xml"/><Relationship Id="rId16" Type="http://schemas.openxmlformats.org/officeDocument/2006/relationships/image" Target="../media/image46.png"/><Relationship Id="rId1" Type="http://schemas.openxmlformats.org/officeDocument/2006/relationships/slideLayout" Target="../slideLayouts/slideLayout12.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5" Type="http://schemas.openxmlformats.org/officeDocument/2006/relationships/image" Target="../media/image4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32.png"/><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teebweb.org/agrifood"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32400" y="838200"/>
            <a:ext cx="6286500" cy="3195217"/>
          </a:xfrm>
        </p:spPr>
        <p:txBody>
          <a:bodyPr>
            <a:noAutofit/>
          </a:bodyPr>
          <a:lstStyle/>
          <a:p>
            <a:r>
              <a:rPr lang="en-US" sz="7200" b="1" dirty="0"/>
              <a:t>TEEB for Agriculture &amp; Food</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36466"/>
          <a:stretch/>
        </p:blipFill>
        <p:spPr>
          <a:xfrm>
            <a:off x="456436" y="376726"/>
            <a:ext cx="4066132" cy="4118163"/>
          </a:xfrm>
          <a:prstGeom prst="rect">
            <a:avLst/>
          </a:prstGeom>
        </p:spPr>
      </p:pic>
      <p:sp>
        <p:nvSpPr>
          <p:cNvPr id="5" name="TextBox 4"/>
          <p:cNvSpPr txBox="1"/>
          <p:nvPr/>
        </p:nvSpPr>
        <p:spPr>
          <a:xfrm>
            <a:off x="5133975" y="4028234"/>
            <a:ext cx="6483350" cy="1754326"/>
          </a:xfrm>
          <a:prstGeom prst="rect">
            <a:avLst/>
          </a:prstGeom>
          <a:noFill/>
        </p:spPr>
        <p:txBody>
          <a:bodyPr wrap="square" rtlCol="0">
            <a:spAutoFit/>
          </a:bodyPr>
          <a:lstStyle/>
          <a:p>
            <a:pPr algn="ctr"/>
            <a:r>
              <a:rPr lang="en-US" sz="3600" dirty="0">
                <a:latin typeface="+mj-lt"/>
                <a:ea typeface="+mj-ea"/>
                <a:cs typeface="+mj-cs"/>
              </a:rPr>
              <a:t>An initiative of UN Environment’s</a:t>
            </a:r>
          </a:p>
          <a:p>
            <a:pPr algn="ctr"/>
            <a:r>
              <a:rPr lang="en-US" sz="3600" dirty="0">
                <a:latin typeface="+mj-lt"/>
                <a:ea typeface="+mj-ea"/>
                <a:cs typeface="+mj-cs"/>
              </a:rPr>
              <a:t>“The Economics of Ecosystems and Biodiversity” (TEEB)</a:t>
            </a:r>
          </a:p>
        </p:txBody>
      </p:sp>
      <p:sp>
        <p:nvSpPr>
          <p:cNvPr id="6" name="Rectangle 5"/>
          <p:cNvSpPr/>
          <p:nvPr/>
        </p:nvSpPr>
        <p:spPr>
          <a:xfrm>
            <a:off x="6579998" y="6101782"/>
            <a:ext cx="3591304" cy="461665"/>
          </a:xfrm>
          <a:prstGeom prst="rect">
            <a:avLst/>
          </a:prstGeom>
        </p:spPr>
        <p:txBody>
          <a:bodyPr wrap="none">
            <a:spAutoFit/>
          </a:bodyPr>
          <a:lstStyle/>
          <a:p>
            <a:r>
              <a:rPr lang="en-US" sz="2400" dirty="0">
                <a:latin typeface="Calibri Light" panose="020F0302020204030204" pitchFamily="34" charset="0"/>
                <a:cs typeface="Calibri Light" panose="020F0302020204030204" pitchFamily="34" charset="0"/>
                <a:hlinkClick r:id="rId3"/>
              </a:rPr>
              <a:t>www.teebweb.org/agrifood</a:t>
            </a:r>
            <a:endParaRPr lang="en-US" sz="2400"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828302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marL="0" indent="0">
              <a:buNone/>
            </a:pPr>
            <a:r>
              <a:rPr lang="en-US" sz="3500" b="1" dirty="0">
                <a:latin typeface="Calibri Light" panose="020F0302020204030204" pitchFamily="34" charset="0"/>
                <a:cs typeface="Calibri Light" panose="020F0302020204030204" pitchFamily="34" charset="0"/>
              </a:rPr>
              <a:t>Capital</a:t>
            </a:r>
            <a:r>
              <a:rPr lang="en-US" sz="3500" dirty="0">
                <a:latin typeface="Calibri Light" panose="020F0302020204030204" pitchFamily="34" charset="0"/>
                <a:cs typeface="Calibri Light" panose="020F0302020204030204" pitchFamily="34" charset="0"/>
              </a:rPr>
              <a:t>: </a:t>
            </a:r>
            <a:r>
              <a:rPr lang="en-US" dirty="0">
                <a:latin typeface="Calibri Light" panose="020F0302020204030204" pitchFamily="34" charset="0"/>
                <a:cs typeface="Calibri Light" panose="020F0302020204030204" pitchFamily="34" charset="0"/>
              </a:rPr>
              <a:t>the economic framing of the various stocks in which each type of capital embodies future streams of benefits that contribute to human well-being</a:t>
            </a:r>
          </a:p>
          <a:p>
            <a:pPr marL="0" indent="0">
              <a:buNone/>
            </a:pPr>
            <a:r>
              <a:rPr lang="en-US" sz="3500" b="1" dirty="0">
                <a:latin typeface="Calibri Light" panose="020F0302020204030204" pitchFamily="34" charset="0"/>
                <a:cs typeface="Calibri Light" panose="020F0302020204030204" pitchFamily="34" charset="0"/>
              </a:rPr>
              <a:t>Natural capital</a:t>
            </a:r>
            <a:r>
              <a:rPr lang="en-US" sz="3500" dirty="0">
                <a:latin typeface="Calibri Light" panose="020F0302020204030204" pitchFamily="34" charset="0"/>
                <a:cs typeface="Calibri Light" panose="020F0302020204030204" pitchFamily="34" charset="0"/>
              </a:rPr>
              <a:t>: </a:t>
            </a:r>
            <a:r>
              <a:rPr lang="en-US" dirty="0">
                <a:latin typeface="Calibri Light" panose="020F0302020204030204" pitchFamily="34" charset="0"/>
                <a:cs typeface="Calibri Light" panose="020F0302020204030204" pitchFamily="34" charset="0"/>
              </a:rPr>
              <a:t>the limited stocks of physical and biological resources found on earth, and of the limited capacity of ecosystems to provide ecosystem services</a:t>
            </a:r>
            <a:endParaRPr lang="en-US" sz="3500" dirty="0">
              <a:latin typeface="Calibri Light" panose="020F0302020204030204" pitchFamily="34" charset="0"/>
              <a:cs typeface="Calibri Light" panose="020F0302020204030204" pitchFamily="34" charset="0"/>
            </a:endParaRPr>
          </a:p>
          <a:p>
            <a:pPr marL="0" indent="0">
              <a:buNone/>
            </a:pPr>
            <a:r>
              <a:rPr lang="en-US" sz="3500" b="1" dirty="0">
                <a:latin typeface="Calibri Light" panose="020F0302020204030204" pitchFamily="34" charset="0"/>
                <a:cs typeface="Calibri Light" panose="020F0302020204030204" pitchFamily="34" charset="0"/>
              </a:rPr>
              <a:t>Human capital</a:t>
            </a:r>
            <a:r>
              <a:rPr lang="en-US" sz="3500" dirty="0">
                <a:latin typeface="Calibri Light" panose="020F0302020204030204" pitchFamily="34" charset="0"/>
                <a:cs typeface="Calibri Light" panose="020F0302020204030204" pitchFamily="34" charset="0"/>
              </a:rPr>
              <a:t>: </a:t>
            </a:r>
            <a:r>
              <a:rPr lang="en-US" dirty="0">
                <a:latin typeface="Calibri Light" panose="020F0302020204030204" pitchFamily="34" charset="0"/>
                <a:cs typeface="Calibri Light" panose="020F0302020204030204" pitchFamily="34" charset="0"/>
              </a:rPr>
              <a:t>the knowledge, skills, competencies and attributes embodied in individuals that facilitate the creation of personal, social and economic well-being</a:t>
            </a:r>
            <a:endParaRPr lang="en-US" sz="3500" dirty="0">
              <a:latin typeface="Calibri Light" panose="020F0302020204030204" pitchFamily="34" charset="0"/>
              <a:cs typeface="Calibri Light" panose="020F0302020204030204" pitchFamily="34" charset="0"/>
            </a:endParaRPr>
          </a:p>
          <a:p>
            <a:pPr marL="0" indent="0">
              <a:buNone/>
            </a:pPr>
            <a:r>
              <a:rPr lang="en-US" sz="3500" b="1" dirty="0">
                <a:latin typeface="Calibri Light" panose="020F0302020204030204" pitchFamily="34" charset="0"/>
                <a:cs typeface="Calibri Light" panose="020F0302020204030204" pitchFamily="34" charset="0"/>
              </a:rPr>
              <a:t>Social capital</a:t>
            </a:r>
            <a:r>
              <a:rPr lang="en-US" sz="3500" dirty="0">
                <a:latin typeface="Calibri Light" panose="020F0302020204030204" pitchFamily="34" charset="0"/>
                <a:cs typeface="Calibri Light" panose="020F0302020204030204" pitchFamily="34" charset="0"/>
              </a:rPr>
              <a:t>: </a:t>
            </a:r>
            <a:r>
              <a:rPr lang="en-US" dirty="0">
                <a:latin typeface="Calibri Light" panose="020F0302020204030204" pitchFamily="34" charset="0"/>
                <a:cs typeface="Calibri Light" panose="020F0302020204030204" pitchFamily="34" charset="0"/>
              </a:rPr>
              <a:t>networks, including institutions, together with shared norms, values and understandings that facilitate cooperation within or among groups</a:t>
            </a:r>
            <a:endParaRPr lang="en-US" sz="3500" dirty="0">
              <a:latin typeface="Calibri Light" panose="020F0302020204030204" pitchFamily="34" charset="0"/>
              <a:cs typeface="Calibri Light" panose="020F0302020204030204" pitchFamily="34" charset="0"/>
            </a:endParaRPr>
          </a:p>
          <a:p>
            <a:pPr marL="0" indent="0">
              <a:buNone/>
            </a:pPr>
            <a:r>
              <a:rPr lang="en-US" sz="3500" b="1" dirty="0">
                <a:latin typeface="Calibri Light" panose="020F0302020204030204" pitchFamily="34" charset="0"/>
                <a:cs typeface="Calibri Light" panose="020F0302020204030204" pitchFamily="34" charset="0"/>
              </a:rPr>
              <a:t>Produced capital</a:t>
            </a:r>
            <a:r>
              <a:rPr lang="en-US" sz="3500" dirty="0">
                <a:latin typeface="Calibri Light" panose="020F0302020204030204" pitchFamily="34" charset="0"/>
                <a:cs typeface="Calibri Light" panose="020F0302020204030204" pitchFamily="34" charset="0"/>
              </a:rPr>
              <a:t>: </a:t>
            </a:r>
            <a:r>
              <a:rPr lang="en-US" dirty="0">
                <a:latin typeface="Calibri Light" panose="020F0302020204030204" pitchFamily="34" charset="0"/>
                <a:cs typeface="Calibri Light" panose="020F0302020204030204" pitchFamily="34" charset="0"/>
              </a:rPr>
              <a:t>manufactured capital, such as buildings, factories, machinery, physical infrastructure (roads, water systems), as well as all financial capital and intellectual capital (technology, software, patents, brands, etc.)</a:t>
            </a:r>
            <a:endParaRPr lang="en-US" sz="3500" dirty="0">
              <a:latin typeface="Calibri Light" panose="020F0302020204030204" pitchFamily="34" charset="0"/>
              <a:cs typeface="Calibri Light" panose="020F0302020204030204" pitchFamily="34" charset="0"/>
            </a:endParaRPr>
          </a:p>
        </p:txBody>
      </p:sp>
      <p:sp>
        <p:nvSpPr>
          <p:cNvPr id="4" name="Title 1"/>
          <p:cNvSpPr>
            <a:spLocks noGrp="1"/>
          </p:cNvSpPr>
          <p:nvPr>
            <p:ph type="title"/>
          </p:nvPr>
        </p:nvSpPr>
        <p:spPr>
          <a:xfrm>
            <a:off x="838200" y="365125"/>
            <a:ext cx="10515600" cy="1325563"/>
          </a:xfrm>
        </p:spPr>
        <p:txBody>
          <a:bodyPr>
            <a:normAutofit/>
          </a:bodyPr>
          <a:lstStyle/>
          <a:p>
            <a:r>
              <a:rPr lang="en-US" sz="5400" b="1" dirty="0"/>
              <a:t>A CAPITALS-BASED APPROACH</a:t>
            </a:r>
          </a:p>
        </p:txBody>
      </p:sp>
      <p:cxnSp>
        <p:nvCxnSpPr>
          <p:cNvPr id="5" name="Straight Connector 4"/>
          <p:cNvCxnSpPr/>
          <p:nvPr/>
        </p:nvCxnSpPr>
        <p:spPr>
          <a:xfrm flipV="1">
            <a:off x="0" y="1505243"/>
            <a:ext cx="12192000" cy="42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3466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676401" y="492274"/>
            <a:ext cx="8839199" cy="5873453"/>
          </a:xfrm>
          <a:prstGeom prst="rect">
            <a:avLst/>
          </a:prstGeom>
          <a:noFill/>
          <a:ln>
            <a:noFill/>
          </a:ln>
        </p:spPr>
      </p:pic>
      <p:pic>
        <p:nvPicPr>
          <p:cNvPr id="3" name="Google Shape;59;p14"/>
          <p:cNvPicPr preferRelativeResize="0"/>
          <p:nvPr/>
        </p:nvPicPr>
        <p:blipFill>
          <a:blip r:embed="rId4">
            <a:alphaModFix/>
          </a:blip>
          <a:stretch>
            <a:fillRect/>
          </a:stretch>
        </p:blipFill>
        <p:spPr>
          <a:xfrm>
            <a:off x="1719945" y="492273"/>
            <a:ext cx="8839199" cy="5873453"/>
          </a:xfrm>
          <a:prstGeom prst="rect">
            <a:avLst/>
          </a:prstGeom>
          <a:noFill/>
          <a:ln>
            <a:noFill/>
          </a:ln>
        </p:spPr>
      </p:pic>
      <p:pic>
        <p:nvPicPr>
          <p:cNvPr id="4" name="Google Shape;64;p15"/>
          <p:cNvPicPr preferRelativeResize="0"/>
          <p:nvPr/>
        </p:nvPicPr>
        <p:blipFill>
          <a:blip r:embed="rId5">
            <a:alphaModFix/>
          </a:blip>
          <a:stretch>
            <a:fillRect/>
          </a:stretch>
        </p:blipFill>
        <p:spPr>
          <a:xfrm>
            <a:off x="1698172" y="492272"/>
            <a:ext cx="8839199" cy="5873453"/>
          </a:xfrm>
          <a:prstGeom prst="rect">
            <a:avLst/>
          </a:prstGeom>
          <a:noFill/>
          <a:ln>
            <a:noFill/>
          </a:ln>
        </p:spPr>
      </p:pic>
      <p:pic>
        <p:nvPicPr>
          <p:cNvPr id="5" name="Google Shape;69;p16"/>
          <p:cNvPicPr preferRelativeResize="0"/>
          <p:nvPr/>
        </p:nvPicPr>
        <p:blipFill>
          <a:blip r:embed="rId6">
            <a:alphaModFix/>
          </a:blip>
          <a:stretch>
            <a:fillRect/>
          </a:stretch>
        </p:blipFill>
        <p:spPr>
          <a:xfrm>
            <a:off x="1698172" y="492270"/>
            <a:ext cx="8839199" cy="5873453"/>
          </a:xfrm>
          <a:prstGeom prst="rect">
            <a:avLst/>
          </a:prstGeom>
          <a:noFill/>
          <a:ln>
            <a:noFill/>
          </a:ln>
        </p:spPr>
      </p:pic>
      <p:sp>
        <p:nvSpPr>
          <p:cNvPr id="6" name="Google Shape;82;p17"/>
          <p:cNvSpPr txBox="1">
            <a:spLocks/>
          </p:cNvSpPr>
          <p:nvPr/>
        </p:nvSpPr>
        <p:spPr>
          <a:xfrm>
            <a:off x="10314900" y="6410100"/>
            <a:ext cx="1877100"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None/>
            </a:pPr>
            <a:r>
              <a:rPr lang="en-GB" sz="1200" dirty="0">
                <a:latin typeface="Calibri Light" panose="020F0302020204030204" pitchFamily="34" charset="0"/>
                <a:ea typeface="Lato"/>
                <a:cs typeface="Calibri Light" panose="020F0302020204030204" pitchFamily="34" charset="0"/>
                <a:sym typeface="Lato"/>
              </a:rPr>
              <a:t>Figure 6.1</a:t>
            </a:r>
            <a:br>
              <a:rPr lang="en-GB" sz="1200" dirty="0">
                <a:latin typeface="Calibri Light" panose="020F0302020204030204" pitchFamily="34" charset="0"/>
                <a:ea typeface="Lato"/>
                <a:cs typeface="Calibri Light" panose="020F0302020204030204" pitchFamily="34" charset="0"/>
                <a:sym typeface="Lato"/>
              </a:rPr>
            </a:br>
            <a:r>
              <a:rPr lang="en-GB" sz="1200" dirty="0">
                <a:latin typeface="Calibri Light" panose="020F0302020204030204" pitchFamily="34" charset="0"/>
                <a:ea typeface="Lato"/>
                <a:cs typeface="Calibri Light" panose="020F0302020204030204" pitchFamily="34" charset="0"/>
                <a:sym typeface="Lato"/>
              </a:rPr>
              <a:t>Source: authors</a:t>
            </a:r>
          </a:p>
          <a:p>
            <a:pPr marL="0" indent="0" algn="r">
              <a:spcBef>
                <a:spcPts val="1600"/>
              </a:spcBef>
              <a:buNone/>
            </a:pPr>
            <a:endParaRPr lang="en-GB" sz="1200" dirty="0">
              <a:latin typeface="Lato"/>
              <a:ea typeface="Lato"/>
              <a:cs typeface="Lato"/>
              <a:sym typeface="Lato"/>
            </a:endParaRPr>
          </a:p>
          <a:p>
            <a:pPr marL="0" indent="0" algn="r">
              <a:spcBef>
                <a:spcPts val="1600"/>
              </a:spcBef>
              <a:buNone/>
            </a:pPr>
            <a:endParaRPr lang="en-GB" sz="1200" dirty="0">
              <a:latin typeface="Lato"/>
              <a:ea typeface="Lato"/>
              <a:cs typeface="Lato"/>
              <a:sym typeface="Lato"/>
            </a:endParaRPr>
          </a:p>
          <a:p>
            <a:pPr marL="0" indent="0" algn="r">
              <a:spcBef>
                <a:spcPts val="1600"/>
              </a:spcBef>
              <a:buNone/>
            </a:pPr>
            <a:endParaRPr lang="en-GB" sz="1200" dirty="0">
              <a:latin typeface="Lato"/>
              <a:ea typeface="Lato"/>
              <a:cs typeface="Lato"/>
              <a:sym typeface="Lato"/>
            </a:endParaRPr>
          </a:p>
          <a:p>
            <a:pPr marL="0" indent="0" algn="r">
              <a:spcBef>
                <a:spcPts val="1600"/>
              </a:spcBef>
              <a:spcAft>
                <a:spcPts val="1600"/>
              </a:spcAft>
              <a:buNone/>
            </a:pPr>
            <a:endParaRPr lang="en-GB" dirty="0"/>
          </a:p>
        </p:txBody>
      </p:sp>
      <p:sp>
        <p:nvSpPr>
          <p:cNvPr id="7" name="Google Shape;81;p17"/>
          <p:cNvSpPr txBox="1">
            <a:spLocks/>
          </p:cNvSpPr>
          <p:nvPr/>
        </p:nvSpPr>
        <p:spPr>
          <a:xfrm>
            <a:off x="171350" y="182550"/>
            <a:ext cx="11895464"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2400" b="1" dirty="0">
                <a:latin typeface="Calibri Light" panose="020F0302020204030204" pitchFamily="34" charset="0"/>
                <a:ea typeface="Lato"/>
                <a:cs typeface="Calibri Light" panose="020F0302020204030204" pitchFamily="34" charset="0"/>
                <a:sym typeface="Lato"/>
              </a:rPr>
              <a:t>LINKS BETWEEN FOUR CAPITALS AND THE ECO-AGRI-FOOD VALUE CHAIN</a:t>
            </a:r>
            <a:endParaRPr lang="en-US" sz="1200" dirty="0">
              <a:latin typeface="Lato"/>
              <a:ea typeface="Lato"/>
              <a:cs typeface="Lato"/>
              <a:sym typeface="Lato"/>
            </a:endParaRP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spcAft>
                <a:spcPts val="1600"/>
              </a:spcAft>
              <a:buFont typeface="Arial" panose="020B0604020202020204" pitchFamily="34" charset="0"/>
              <a:buNone/>
            </a:pPr>
            <a:endParaRPr lang="en-US" sz="1200" dirty="0">
              <a:latin typeface="Lato"/>
              <a:ea typeface="Lato"/>
              <a:cs typeface="Lato"/>
              <a:sym typeface="Lato"/>
            </a:endParaRPr>
          </a:p>
        </p:txBody>
      </p:sp>
    </p:spTree>
    <p:extLst>
      <p:ext uri="{BB962C8B-B14F-4D97-AF65-F5344CB8AC3E}">
        <p14:creationId xmlns:p14="http://schemas.microsoft.com/office/powerpoint/2010/main" val="983209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subTnLst>
                                    <p:set>
                                      <p:cBhvr override="childStyle">
                                        <p:cTn dur="1" fill="hold" display="0" masterRel="nextClick" afterEffect="1"/>
                                        <p:tgtEl>
                                          <p:spTgt spid="5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oogle Shape;54;p13"/>
          <p:cNvPicPr preferRelativeResize="0"/>
          <p:nvPr/>
        </p:nvPicPr>
        <p:blipFill>
          <a:blip r:embed="rId3">
            <a:alphaModFix/>
          </a:blip>
          <a:stretch>
            <a:fillRect/>
          </a:stretch>
        </p:blipFill>
        <p:spPr>
          <a:xfrm>
            <a:off x="-530186" y="0"/>
            <a:ext cx="13258803" cy="7461963"/>
          </a:xfrm>
          <a:prstGeom prst="rect">
            <a:avLst/>
          </a:prstGeom>
          <a:noFill/>
          <a:ln>
            <a:noFill/>
          </a:ln>
        </p:spPr>
      </p:pic>
      <p:pic>
        <p:nvPicPr>
          <p:cNvPr id="7" name="Google Shape;59;p14"/>
          <p:cNvPicPr preferRelativeResize="0"/>
          <p:nvPr/>
        </p:nvPicPr>
        <p:blipFill>
          <a:blip r:embed="rId4">
            <a:alphaModFix/>
          </a:blip>
          <a:stretch>
            <a:fillRect/>
          </a:stretch>
        </p:blipFill>
        <p:spPr>
          <a:xfrm>
            <a:off x="-530187" y="-1"/>
            <a:ext cx="13258803" cy="7461963"/>
          </a:xfrm>
          <a:prstGeom prst="rect">
            <a:avLst/>
          </a:prstGeom>
          <a:noFill/>
          <a:ln>
            <a:noFill/>
          </a:ln>
        </p:spPr>
      </p:pic>
      <p:pic>
        <p:nvPicPr>
          <p:cNvPr id="8" name="Google Shape;64;p15"/>
          <p:cNvPicPr preferRelativeResize="0"/>
          <p:nvPr/>
        </p:nvPicPr>
        <p:blipFill>
          <a:blip r:embed="rId5">
            <a:alphaModFix/>
          </a:blip>
          <a:stretch>
            <a:fillRect/>
          </a:stretch>
        </p:blipFill>
        <p:spPr>
          <a:xfrm>
            <a:off x="-530188" y="-2"/>
            <a:ext cx="13258803" cy="7461963"/>
          </a:xfrm>
          <a:prstGeom prst="rect">
            <a:avLst/>
          </a:prstGeom>
          <a:noFill/>
          <a:ln>
            <a:noFill/>
          </a:ln>
        </p:spPr>
      </p:pic>
      <p:pic>
        <p:nvPicPr>
          <p:cNvPr id="9" name="Google Shape;69;p16"/>
          <p:cNvPicPr preferRelativeResize="0"/>
          <p:nvPr/>
        </p:nvPicPr>
        <p:blipFill>
          <a:blip r:embed="rId6">
            <a:alphaModFix/>
          </a:blip>
          <a:stretch>
            <a:fillRect/>
          </a:stretch>
        </p:blipFill>
        <p:spPr>
          <a:xfrm>
            <a:off x="-530190" y="0"/>
            <a:ext cx="13258803" cy="7461963"/>
          </a:xfrm>
          <a:prstGeom prst="rect">
            <a:avLst/>
          </a:prstGeom>
          <a:noFill/>
          <a:ln>
            <a:noFill/>
          </a:ln>
        </p:spPr>
      </p:pic>
      <p:pic>
        <p:nvPicPr>
          <p:cNvPr id="10" name="Google Shape;74;p17"/>
          <p:cNvPicPr preferRelativeResize="0"/>
          <p:nvPr/>
        </p:nvPicPr>
        <p:blipFill>
          <a:blip r:embed="rId7">
            <a:alphaModFix/>
          </a:blip>
          <a:stretch>
            <a:fillRect/>
          </a:stretch>
        </p:blipFill>
        <p:spPr>
          <a:xfrm>
            <a:off x="-530190" y="0"/>
            <a:ext cx="13258803" cy="7461963"/>
          </a:xfrm>
          <a:prstGeom prst="rect">
            <a:avLst/>
          </a:prstGeom>
          <a:noFill/>
          <a:ln>
            <a:noFill/>
          </a:ln>
        </p:spPr>
      </p:pic>
      <p:pic>
        <p:nvPicPr>
          <p:cNvPr id="11" name="Google Shape;79;p18"/>
          <p:cNvPicPr preferRelativeResize="0"/>
          <p:nvPr/>
        </p:nvPicPr>
        <p:blipFill>
          <a:blip r:embed="rId8">
            <a:alphaModFix/>
          </a:blip>
          <a:stretch>
            <a:fillRect/>
          </a:stretch>
        </p:blipFill>
        <p:spPr>
          <a:xfrm>
            <a:off x="-530190" y="-4"/>
            <a:ext cx="13258803" cy="7461963"/>
          </a:xfrm>
          <a:prstGeom prst="rect">
            <a:avLst/>
          </a:prstGeom>
          <a:noFill/>
          <a:ln>
            <a:noFill/>
          </a:ln>
        </p:spPr>
      </p:pic>
      <p:sp>
        <p:nvSpPr>
          <p:cNvPr id="12" name="Google Shape;81;p17"/>
          <p:cNvSpPr txBox="1">
            <a:spLocks/>
          </p:cNvSpPr>
          <p:nvPr/>
        </p:nvSpPr>
        <p:spPr>
          <a:xfrm>
            <a:off x="171350" y="182550"/>
            <a:ext cx="11895464"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2400" b="1" dirty="0">
                <a:latin typeface="Calibri Light" panose="020F0302020204030204" pitchFamily="34" charset="0"/>
                <a:ea typeface="Lato"/>
                <a:cs typeface="Calibri Light" panose="020F0302020204030204" pitchFamily="34" charset="0"/>
                <a:sym typeface="Lato"/>
              </a:rPr>
              <a:t>CAPITAL STOCKS AND VALUE FLOWS IN ECO-AGRI-FOOD SYSTEMS</a:t>
            </a: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spcAft>
                <a:spcPts val="1600"/>
              </a:spcAft>
              <a:buFont typeface="Arial" panose="020B0604020202020204" pitchFamily="34" charset="0"/>
              <a:buNone/>
            </a:pPr>
            <a:endParaRPr lang="en-US" sz="1200" dirty="0">
              <a:latin typeface="Lato"/>
              <a:ea typeface="Lato"/>
              <a:cs typeface="Lato"/>
              <a:sym typeface="Lato"/>
            </a:endParaRPr>
          </a:p>
        </p:txBody>
      </p:sp>
      <p:sp>
        <p:nvSpPr>
          <p:cNvPr id="13" name="Google Shape;82;p17"/>
          <p:cNvSpPr txBox="1">
            <a:spLocks/>
          </p:cNvSpPr>
          <p:nvPr/>
        </p:nvSpPr>
        <p:spPr>
          <a:xfrm>
            <a:off x="10314900" y="6410100"/>
            <a:ext cx="1877100"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Font typeface="Arial" panose="020B0604020202020204" pitchFamily="34" charset="0"/>
              <a:buNone/>
            </a:pPr>
            <a:r>
              <a:rPr lang="en-GB" sz="1200" dirty="0">
                <a:latin typeface="Calibri Light" panose="020F0302020204030204" pitchFamily="34" charset="0"/>
                <a:ea typeface="Lato"/>
                <a:cs typeface="Calibri Light" panose="020F0302020204030204" pitchFamily="34" charset="0"/>
                <a:sym typeface="Lato"/>
              </a:rPr>
              <a:t>Figure 1.4</a:t>
            </a:r>
            <a:br>
              <a:rPr lang="en-GB" sz="1200" dirty="0">
                <a:latin typeface="Calibri Light" panose="020F0302020204030204" pitchFamily="34" charset="0"/>
                <a:ea typeface="Lato"/>
                <a:cs typeface="Calibri Light" panose="020F0302020204030204" pitchFamily="34" charset="0"/>
                <a:sym typeface="Lato"/>
              </a:rPr>
            </a:br>
            <a:r>
              <a:rPr lang="en-GB" sz="1200" dirty="0">
                <a:latin typeface="Calibri Light" panose="020F0302020204030204" pitchFamily="34" charset="0"/>
                <a:ea typeface="Lato"/>
                <a:cs typeface="Calibri Light" panose="020F0302020204030204" pitchFamily="34" charset="0"/>
                <a:sym typeface="Lato"/>
              </a:rPr>
              <a:t>Source: authors</a:t>
            </a: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spcAft>
                <a:spcPts val="1600"/>
              </a:spcAft>
              <a:buFont typeface="Arial" panose="020B0604020202020204" pitchFamily="34" charset="0"/>
              <a:buNone/>
            </a:pPr>
            <a:endParaRPr lang="en-GB" dirty="0"/>
          </a:p>
        </p:txBody>
      </p:sp>
    </p:spTree>
    <p:extLst>
      <p:ext uri="{BB962C8B-B14F-4D97-AF65-F5344CB8AC3E}">
        <p14:creationId xmlns:p14="http://schemas.microsoft.com/office/powerpoint/2010/main" val="2840720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indent="0" algn="just">
              <a:spcAft>
                <a:spcPts val="1200"/>
              </a:spcAft>
              <a:buNone/>
            </a:pPr>
            <a:r>
              <a:rPr lang="en-US" sz="3200" dirty="0"/>
              <a:t>The Framework helps to establish “</a:t>
            </a:r>
            <a:r>
              <a:rPr lang="en-US" sz="3200" i="1" dirty="0"/>
              <a:t>what</a:t>
            </a:r>
            <a:r>
              <a:rPr lang="en-US" sz="3200" dirty="0"/>
              <a:t> should be evaluated” in a given assessment, and consequently, bring transparency and context to all assessments by highlighting elements that may have been hidden or overlooked.</a:t>
            </a:r>
          </a:p>
          <a:p>
            <a:pPr marL="0" indent="0">
              <a:spcAft>
                <a:spcPts val="600"/>
              </a:spcAft>
              <a:buNone/>
            </a:pPr>
            <a:r>
              <a:rPr lang="en-US" sz="3200" u="sng" dirty="0"/>
              <a:t>Three guiding principles</a:t>
            </a:r>
            <a:r>
              <a:rPr lang="en-US" sz="3200" dirty="0"/>
              <a:t>: </a:t>
            </a:r>
          </a:p>
          <a:p>
            <a:pPr marL="457200" indent="-457200" algn="just">
              <a:buFont typeface="+mj-lt"/>
              <a:buAutoNum type="arabicPeriod"/>
            </a:pPr>
            <a:r>
              <a:rPr lang="en-US" i="1" dirty="0"/>
              <a:t>universality</a:t>
            </a:r>
            <a:r>
              <a:rPr lang="en-US" dirty="0"/>
              <a:t>: providing a common language in all decision-making contexts </a:t>
            </a:r>
          </a:p>
          <a:p>
            <a:pPr marL="457200" indent="-457200" algn="just">
              <a:buFont typeface="+mj-lt"/>
              <a:buAutoNum type="arabicPeriod"/>
            </a:pPr>
            <a:r>
              <a:rPr lang="en-US" i="1" dirty="0"/>
              <a:t>comprehensiveness</a:t>
            </a:r>
            <a:r>
              <a:rPr lang="en-US" dirty="0"/>
              <a:t>: including all relevant social, environmental, human, and economic elements along the entire value chain </a:t>
            </a:r>
          </a:p>
          <a:p>
            <a:pPr marL="457200" indent="-457200" algn="just">
              <a:buFont typeface="+mj-lt"/>
              <a:buAutoNum type="arabicPeriod"/>
            </a:pPr>
            <a:r>
              <a:rPr lang="en-US" i="1" dirty="0"/>
              <a:t>inclusiveness</a:t>
            </a:r>
            <a:r>
              <a:rPr lang="en-US" dirty="0"/>
              <a:t>: supporting multiple approaches to evaluation and assessment including in both qualitative and quantitative terms</a:t>
            </a:r>
          </a:p>
          <a:p>
            <a:endParaRPr lang="en-US" dirty="0"/>
          </a:p>
        </p:txBody>
      </p:sp>
      <p:sp>
        <p:nvSpPr>
          <p:cNvPr id="4" name="Title 1"/>
          <p:cNvSpPr txBox="1">
            <a:spLocks/>
          </p:cNvSpPr>
          <p:nvPr/>
        </p:nvSpPr>
        <p:spPr>
          <a:xfrm>
            <a:off x="838200" y="36097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b="1" dirty="0"/>
              <a:t>EVALUATION FRAMEWORK</a:t>
            </a:r>
          </a:p>
        </p:txBody>
      </p:sp>
      <p:cxnSp>
        <p:nvCxnSpPr>
          <p:cNvPr id="5" name="Straight Connector 4"/>
          <p:cNvCxnSpPr/>
          <p:nvPr/>
        </p:nvCxnSpPr>
        <p:spPr>
          <a:xfrm flipV="1">
            <a:off x="0" y="1505243"/>
            <a:ext cx="12192000" cy="42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257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676400" y="388251"/>
            <a:ext cx="8839200" cy="6081499"/>
          </a:xfrm>
          <a:prstGeom prst="rect">
            <a:avLst/>
          </a:prstGeom>
          <a:noFill/>
          <a:ln>
            <a:noFill/>
          </a:ln>
        </p:spPr>
      </p:pic>
      <p:pic>
        <p:nvPicPr>
          <p:cNvPr id="3" name="Google Shape;59;p14"/>
          <p:cNvPicPr preferRelativeResize="0"/>
          <p:nvPr/>
        </p:nvPicPr>
        <p:blipFill>
          <a:blip r:embed="rId4">
            <a:alphaModFix/>
          </a:blip>
          <a:stretch>
            <a:fillRect/>
          </a:stretch>
        </p:blipFill>
        <p:spPr>
          <a:xfrm>
            <a:off x="1676400" y="388252"/>
            <a:ext cx="8839200" cy="6081499"/>
          </a:xfrm>
          <a:prstGeom prst="rect">
            <a:avLst/>
          </a:prstGeom>
          <a:noFill/>
          <a:ln>
            <a:noFill/>
          </a:ln>
        </p:spPr>
      </p:pic>
      <p:pic>
        <p:nvPicPr>
          <p:cNvPr id="4" name="Google Shape;64;p15"/>
          <p:cNvPicPr preferRelativeResize="0"/>
          <p:nvPr/>
        </p:nvPicPr>
        <p:blipFill>
          <a:blip r:embed="rId5">
            <a:alphaModFix/>
          </a:blip>
          <a:stretch>
            <a:fillRect/>
          </a:stretch>
        </p:blipFill>
        <p:spPr>
          <a:xfrm>
            <a:off x="1676400" y="388252"/>
            <a:ext cx="8839200" cy="6081499"/>
          </a:xfrm>
          <a:prstGeom prst="rect">
            <a:avLst/>
          </a:prstGeom>
          <a:noFill/>
          <a:ln>
            <a:noFill/>
          </a:ln>
        </p:spPr>
      </p:pic>
      <p:pic>
        <p:nvPicPr>
          <p:cNvPr id="5" name="Google Shape;69;p16"/>
          <p:cNvPicPr preferRelativeResize="0"/>
          <p:nvPr/>
        </p:nvPicPr>
        <p:blipFill>
          <a:blip r:embed="rId6">
            <a:alphaModFix/>
          </a:blip>
          <a:stretch>
            <a:fillRect/>
          </a:stretch>
        </p:blipFill>
        <p:spPr>
          <a:xfrm>
            <a:off x="1676400" y="388252"/>
            <a:ext cx="8839200" cy="6081499"/>
          </a:xfrm>
          <a:prstGeom prst="rect">
            <a:avLst/>
          </a:prstGeom>
          <a:noFill/>
          <a:ln>
            <a:noFill/>
          </a:ln>
        </p:spPr>
      </p:pic>
      <p:pic>
        <p:nvPicPr>
          <p:cNvPr id="6" name="Google Shape;74;p17"/>
          <p:cNvPicPr preferRelativeResize="0"/>
          <p:nvPr/>
        </p:nvPicPr>
        <p:blipFill>
          <a:blip r:embed="rId7">
            <a:alphaModFix/>
          </a:blip>
          <a:stretch>
            <a:fillRect/>
          </a:stretch>
        </p:blipFill>
        <p:spPr>
          <a:xfrm>
            <a:off x="1676400" y="388252"/>
            <a:ext cx="8839200" cy="6081499"/>
          </a:xfrm>
          <a:prstGeom prst="rect">
            <a:avLst/>
          </a:prstGeom>
          <a:noFill/>
          <a:ln>
            <a:noFill/>
          </a:ln>
        </p:spPr>
      </p:pic>
      <p:pic>
        <p:nvPicPr>
          <p:cNvPr id="7" name="Google Shape;79;p18"/>
          <p:cNvPicPr preferRelativeResize="0"/>
          <p:nvPr/>
        </p:nvPicPr>
        <p:blipFill>
          <a:blip r:embed="rId8">
            <a:alphaModFix/>
          </a:blip>
          <a:stretch>
            <a:fillRect/>
          </a:stretch>
        </p:blipFill>
        <p:spPr>
          <a:xfrm>
            <a:off x="1676400" y="388252"/>
            <a:ext cx="8839200" cy="6081499"/>
          </a:xfrm>
          <a:prstGeom prst="rect">
            <a:avLst/>
          </a:prstGeom>
          <a:noFill/>
          <a:ln>
            <a:noFill/>
          </a:ln>
        </p:spPr>
      </p:pic>
      <p:sp>
        <p:nvSpPr>
          <p:cNvPr id="8" name="Google Shape;82;p17"/>
          <p:cNvSpPr txBox="1">
            <a:spLocks/>
          </p:cNvSpPr>
          <p:nvPr/>
        </p:nvSpPr>
        <p:spPr>
          <a:xfrm>
            <a:off x="10314900" y="6410100"/>
            <a:ext cx="1877100"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None/>
            </a:pPr>
            <a:r>
              <a:rPr lang="en-GB" sz="1200" dirty="0">
                <a:latin typeface="Calibri Light" panose="020F0302020204030204" pitchFamily="34" charset="0"/>
                <a:ea typeface="Lato"/>
                <a:cs typeface="Calibri Light" panose="020F0302020204030204" pitchFamily="34" charset="0"/>
                <a:sym typeface="Lato"/>
              </a:rPr>
              <a:t>Figure 6.3</a:t>
            </a:r>
            <a:br>
              <a:rPr lang="en-GB" sz="1200" dirty="0">
                <a:latin typeface="Calibri Light" panose="020F0302020204030204" pitchFamily="34" charset="0"/>
                <a:ea typeface="Lato"/>
                <a:cs typeface="Calibri Light" panose="020F0302020204030204" pitchFamily="34" charset="0"/>
                <a:sym typeface="Lato"/>
              </a:rPr>
            </a:br>
            <a:r>
              <a:rPr lang="en-GB" sz="1200" dirty="0">
                <a:latin typeface="Calibri Light" panose="020F0302020204030204" pitchFamily="34" charset="0"/>
                <a:ea typeface="Lato"/>
                <a:cs typeface="Calibri Light" panose="020F0302020204030204" pitchFamily="34" charset="0"/>
                <a:sym typeface="Lato"/>
              </a:rPr>
              <a:t>Source: authors</a:t>
            </a:r>
          </a:p>
          <a:p>
            <a:pPr marL="0" indent="0" algn="r">
              <a:spcBef>
                <a:spcPts val="1600"/>
              </a:spcBef>
              <a:buNone/>
            </a:pPr>
            <a:endParaRPr lang="en-GB" sz="1200" dirty="0">
              <a:latin typeface="Lato"/>
              <a:ea typeface="Lato"/>
              <a:cs typeface="Lato"/>
              <a:sym typeface="Lato"/>
            </a:endParaRPr>
          </a:p>
          <a:p>
            <a:pPr marL="0" indent="0" algn="r">
              <a:spcBef>
                <a:spcPts val="1600"/>
              </a:spcBef>
              <a:buNone/>
            </a:pPr>
            <a:endParaRPr lang="en-GB" sz="1200" dirty="0">
              <a:latin typeface="Lato"/>
              <a:ea typeface="Lato"/>
              <a:cs typeface="Lato"/>
              <a:sym typeface="Lato"/>
            </a:endParaRPr>
          </a:p>
          <a:p>
            <a:pPr marL="0" indent="0" algn="r">
              <a:spcBef>
                <a:spcPts val="1600"/>
              </a:spcBef>
              <a:buNone/>
            </a:pPr>
            <a:endParaRPr lang="en-GB" sz="1200" dirty="0">
              <a:latin typeface="Lato"/>
              <a:ea typeface="Lato"/>
              <a:cs typeface="Lato"/>
              <a:sym typeface="Lato"/>
            </a:endParaRPr>
          </a:p>
          <a:p>
            <a:pPr marL="0" indent="0" algn="r">
              <a:spcBef>
                <a:spcPts val="1600"/>
              </a:spcBef>
              <a:spcAft>
                <a:spcPts val="1600"/>
              </a:spcAft>
              <a:buNone/>
            </a:pPr>
            <a:endParaRPr lang="en-GB" dirty="0"/>
          </a:p>
        </p:txBody>
      </p:sp>
      <p:sp>
        <p:nvSpPr>
          <p:cNvPr id="9" name="Google Shape;81;p17"/>
          <p:cNvSpPr txBox="1">
            <a:spLocks/>
          </p:cNvSpPr>
          <p:nvPr/>
        </p:nvSpPr>
        <p:spPr>
          <a:xfrm>
            <a:off x="171350" y="182550"/>
            <a:ext cx="11895464"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2400" b="1" dirty="0">
                <a:latin typeface="Calibri Light" panose="020F0302020204030204" pitchFamily="34" charset="0"/>
                <a:ea typeface="Lato"/>
                <a:cs typeface="Calibri Light" panose="020F0302020204030204" pitchFamily="34" charset="0"/>
                <a:sym typeface="Lato"/>
              </a:rPr>
              <a:t>ELEMENTS OF THE TEEBAGRIFOOD EVALUATION FRAMEWORK</a:t>
            </a: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spcAft>
                <a:spcPts val="1600"/>
              </a:spcAft>
              <a:buFont typeface="Arial" panose="020B0604020202020204" pitchFamily="34" charset="0"/>
              <a:buNone/>
            </a:pPr>
            <a:endParaRPr lang="en-US" sz="1200" dirty="0">
              <a:latin typeface="Lato"/>
              <a:ea typeface="Lato"/>
              <a:cs typeface="Lato"/>
              <a:sym typeface="Lato"/>
            </a:endParaRPr>
          </a:p>
        </p:txBody>
      </p:sp>
    </p:spTree>
    <p:extLst>
      <p:ext uri="{BB962C8B-B14F-4D97-AF65-F5344CB8AC3E}">
        <p14:creationId xmlns:p14="http://schemas.microsoft.com/office/powerpoint/2010/main" val="154932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subTnLst>
                                    <p:set>
                                      <p:cBhvr override="childStyle">
                                        <p:cTn dur="1" fill="hold" display="0" masterRel="nextClick" afterEffect="1"/>
                                        <p:tgtEl>
                                          <p:spTgt spid="5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oogle Shape;54;p13"/>
          <p:cNvPicPr preferRelativeResize="0"/>
          <p:nvPr/>
        </p:nvPicPr>
        <p:blipFill rotWithShape="1">
          <a:blip r:embed="rId3">
            <a:alphaModFix/>
          </a:blip>
          <a:srcRect b="65956"/>
          <a:stretch/>
        </p:blipFill>
        <p:spPr>
          <a:xfrm>
            <a:off x="3785075" y="151362"/>
            <a:ext cx="4640900" cy="2230926"/>
          </a:xfrm>
          <a:prstGeom prst="rect">
            <a:avLst/>
          </a:prstGeom>
          <a:noFill/>
          <a:ln>
            <a:noFill/>
          </a:ln>
        </p:spPr>
      </p:pic>
      <p:pic>
        <p:nvPicPr>
          <p:cNvPr id="4" name="Google Shape;59;p14"/>
          <p:cNvPicPr preferRelativeResize="0"/>
          <p:nvPr/>
        </p:nvPicPr>
        <p:blipFill rotWithShape="1">
          <a:blip r:embed="rId4">
            <a:alphaModFix/>
          </a:blip>
          <a:srcRect b="50000"/>
          <a:stretch/>
        </p:blipFill>
        <p:spPr>
          <a:xfrm>
            <a:off x="3801127" y="151362"/>
            <a:ext cx="4640875" cy="3276600"/>
          </a:xfrm>
          <a:prstGeom prst="rect">
            <a:avLst/>
          </a:prstGeom>
          <a:noFill/>
          <a:ln>
            <a:noFill/>
          </a:ln>
        </p:spPr>
      </p:pic>
      <p:pic>
        <p:nvPicPr>
          <p:cNvPr id="5" name="Google Shape;64;p15"/>
          <p:cNvPicPr preferRelativeResize="0"/>
          <p:nvPr/>
        </p:nvPicPr>
        <p:blipFill rotWithShape="1">
          <a:blip r:embed="rId5">
            <a:alphaModFix/>
          </a:blip>
          <a:srcRect b="41089"/>
          <a:stretch/>
        </p:blipFill>
        <p:spPr>
          <a:xfrm>
            <a:off x="3809439" y="151362"/>
            <a:ext cx="4633100" cy="3860550"/>
          </a:xfrm>
          <a:prstGeom prst="rect">
            <a:avLst/>
          </a:prstGeom>
          <a:noFill/>
          <a:ln>
            <a:noFill/>
          </a:ln>
        </p:spPr>
      </p:pic>
      <p:pic>
        <p:nvPicPr>
          <p:cNvPr id="6" name="Google Shape;69;p16"/>
          <p:cNvPicPr preferRelativeResize="0"/>
          <p:nvPr/>
        </p:nvPicPr>
        <p:blipFill rotWithShape="1">
          <a:blip r:embed="rId6">
            <a:alphaModFix/>
          </a:blip>
          <a:srcRect b="36944"/>
          <a:stretch/>
        </p:blipFill>
        <p:spPr>
          <a:xfrm>
            <a:off x="3804452" y="143050"/>
            <a:ext cx="4646400" cy="4132151"/>
          </a:xfrm>
          <a:prstGeom prst="rect">
            <a:avLst/>
          </a:prstGeom>
          <a:noFill/>
          <a:ln>
            <a:noFill/>
          </a:ln>
        </p:spPr>
      </p:pic>
      <p:pic>
        <p:nvPicPr>
          <p:cNvPr id="7" name="Google Shape;74;p17"/>
          <p:cNvPicPr preferRelativeResize="0"/>
          <p:nvPr/>
        </p:nvPicPr>
        <p:blipFill rotWithShape="1">
          <a:blip r:embed="rId7">
            <a:alphaModFix/>
          </a:blip>
          <a:srcRect b="18553"/>
          <a:stretch/>
        </p:blipFill>
        <p:spPr>
          <a:xfrm>
            <a:off x="3804514" y="143049"/>
            <a:ext cx="4646400" cy="5337400"/>
          </a:xfrm>
          <a:prstGeom prst="rect">
            <a:avLst/>
          </a:prstGeom>
          <a:noFill/>
          <a:ln>
            <a:noFill/>
          </a:ln>
        </p:spPr>
      </p:pic>
      <p:grpSp>
        <p:nvGrpSpPr>
          <p:cNvPr id="9" name="Group 8"/>
          <p:cNvGrpSpPr/>
          <p:nvPr/>
        </p:nvGrpSpPr>
        <p:grpSpPr>
          <a:xfrm>
            <a:off x="3809440" y="137195"/>
            <a:ext cx="4638599" cy="5354375"/>
            <a:chOff x="2252700" y="751813"/>
            <a:chExt cx="4638599" cy="5354375"/>
          </a:xfrm>
        </p:grpSpPr>
        <p:pic>
          <p:nvPicPr>
            <p:cNvPr id="10" name="Google Shape;79;p18"/>
            <p:cNvPicPr preferRelativeResize="0"/>
            <p:nvPr/>
          </p:nvPicPr>
          <p:blipFill rotWithShape="1">
            <a:blip r:embed="rId8">
              <a:alphaModFix/>
            </a:blip>
            <a:srcRect b="18293"/>
            <a:stretch/>
          </p:blipFill>
          <p:spPr>
            <a:xfrm>
              <a:off x="2252700" y="751813"/>
              <a:ext cx="4638599" cy="5354375"/>
            </a:xfrm>
            <a:prstGeom prst="rect">
              <a:avLst/>
            </a:prstGeom>
            <a:noFill/>
            <a:ln>
              <a:noFill/>
            </a:ln>
          </p:spPr>
        </p:pic>
        <p:pic>
          <p:nvPicPr>
            <p:cNvPr id="11" name="Picture 10"/>
            <p:cNvPicPr>
              <a:picLocks noChangeAspect="1"/>
            </p:cNvPicPr>
            <p:nvPr/>
          </p:nvPicPr>
          <p:blipFill>
            <a:blip r:embed="rId9"/>
            <a:stretch>
              <a:fillRect/>
            </a:stretch>
          </p:blipFill>
          <p:spPr>
            <a:xfrm>
              <a:off x="5931325" y="3674666"/>
              <a:ext cx="303222" cy="115938"/>
            </a:xfrm>
            <a:prstGeom prst="rect">
              <a:avLst/>
            </a:prstGeom>
          </p:spPr>
        </p:pic>
        <p:sp>
          <p:nvSpPr>
            <p:cNvPr id="12" name="Rectangle 11"/>
            <p:cNvSpPr/>
            <p:nvPr/>
          </p:nvSpPr>
          <p:spPr>
            <a:xfrm>
              <a:off x="5931325" y="1039091"/>
              <a:ext cx="303222" cy="1745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Google Shape;84;p19"/>
          <p:cNvPicPr preferRelativeResize="0"/>
          <p:nvPr/>
        </p:nvPicPr>
        <p:blipFill>
          <a:blip r:embed="rId10">
            <a:alphaModFix/>
          </a:blip>
          <a:stretch>
            <a:fillRect/>
          </a:stretch>
        </p:blipFill>
        <p:spPr>
          <a:xfrm>
            <a:off x="3833750" y="144087"/>
            <a:ext cx="4640879" cy="6553202"/>
          </a:xfrm>
          <a:prstGeom prst="rect">
            <a:avLst/>
          </a:prstGeom>
          <a:noFill/>
          <a:ln>
            <a:noFill/>
          </a:ln>
        </p:spPr>
      </p:pic>
      <p:pic>
        <p:nvPicPr>
          <p:cNvPr id="14" name="Google Shape;89;p20"/>
          <p:cNvPicPr preferRelativeResize="0"/>
          <p:nvPr/>
        </p:nvPicPr>
        <p:blipFill>
          <a:blip r:embed="rId11">
            <a:alphaModFix/>
          </a:blip>
          <a:stretch>
            <a:fillRect/>
          </a:stretch>
        </p:blipFill>
        <p:spPr>
          <a:xfrm>
            <a:off x="3792187" y="135774"/>
            <a:ext cx="4640879" cy="6553202"/>
          </a:xfrm>
          <a:prstGeom prst="rect">
            <a:avLst/>
          </a:prstGeom>
          <a:noFill/>
          <a:ln>
            <a:noFill/>
          </a:ln>
        </p:spPr>
      </p:pic>
      <p:pic>
        <p:nvPicPr>
          <p:cNvPr id="15" name="Google Shape;94;p21"/>
          <p:cNvPicPr preferRelativeResize="0"/>
          <p:nvPr/>
        </p:nvPicPr>
        <p:blipFill>
          <a:blip r:embed="rId12">
            <a:alphaModFix/>
          </a:blip>
          <a:stretch>
            <a:fillRect/>
          </a:stretch>
        </p:blipFill>
        <p:spPr>
          <a:xfrm>
            <a:off x="3775561" y="135774"/>
            <a:ext cx="4640879" cy="6553202"/>
          </a:xfrm>
          <a:prstGeom prst="rect">
            <a:avLst/>
          </a:prstGeom>
          <a:noFill/>
          <a:ln>
            <a:noFill/>
          </a:ln>
        </p:spPr>
      </p:pic>
      <p:pic>
        <p:nvPicPr>
          <p:cNvPr id="16" name="Google Shape;99;p22"/>
          <p:cNvPicPr preferRelativeResize="0"/>
          <p:nvPr/>
        </p:nvPicPr>
        <p:blipFill>
          <a:blip r:embed="rId13">
            <a:alphaModFix/>
          </a:blip>
          <a:stretch>
            <a:fillRect/>
          </a:stretch>
        </p:blipFill>
        <p:spPr>
          <a:xfrm>
            <a:off x="3796073" y="135774"/>
            <a:ext cx="4633106" cy="6553202"/>
          </a:xfrm>
          <a:prstGeom prst="rect">
            <a:avLst/>
          </a:prstGeom>
          <a:noFill/>
          <a:ln>
            <a:noFill/>
          </a:ln>
        </p:spPr>
      </p:pic>
      <p:pic>
        <p:nvPicPr>
          <p:cNvPr id="17" name="Google Shape;109;p24"/>
          <p:cNvPicPr preferRelativeResize="0"/>
          <p:nvPr/>
        </p:nvPicPr>
        <p:blipFill>
          <a:blip r:embed="rId14">
            <a:alphaModFix/>
          </a:blip>
          <a:stretch>
            <a:fillRect/>
          </a:stretch>
        </p:blipFill>
        <p:spPr>
          <a:xfrm>
            <a:off x="3775561" y="135774"/>
            <a:ext cx="4640879" cy="6553202"/>
          </a:xfrm>
          <a:prstGeom prst="rect">
            <a:avLst/>
          </a:prstGeom>
          <a:noFill/>
          <a:ln>
            <a:noFill/>
          </a:ln>
        </p:spPr>
      </p:pic>
      <p:pic>
        <p:nvPicPr>
          <p:cNvPr id="18" name="Google Shape;114;p25"/>
          <p:cNvPicPr preferRelativeResize="0"/>
          <p:nvPr/>
        </p:nvPicPr>
        <p:blipFill>
          <a:blip r:embed="rId15">
            <a:alphaModFix/>
          </a:blip>
          <a:stretch>
            <a:fillRect/>
          </a:stretch>
        </p:blipFill>
        <p:spPr>
          <a:xfrm>
            <a:off x="3793324" y="135774"/>
            <a:ext cx="4638607" cy="6553200"/>
          </a:xfrm>
          <a:prstGeom prst="rect">
            <a:avLst/>
          </a:prstGeom>
          <a:noFill/>
          <a:ln>
            <a:noFill/>
          </a:ln>
        </p:spPr>
      </p:pic>
      <p:pic>
        <p:nvPicPr>
          <p:cNvPr id="19" name="Google Shape;119;p26"/>
          <p:cNvPicPr preferRelativeResize="0"/>
          <p:nvPr/>
        </p:nvPicPr>
        <p:blipFill>
          <a:blip r:embed="rId16">
            <a:alphaModFix/>
          </a:blip>
          <a:stretch>
            <a:fillRect/>
          </a:stretch>
        </p:blipFill>
        <p:spPr>
          <a:xfrm>
            <a:off x="3801637" y="135774"/>
            <a:ext cx="4638607" cy="6553200"/>
          </a:xfrm>
          <a:prstGeom prst="rect">
            <a:avLst/>
          </a:prstGeom>
          <a:noFill/>
          <a:ln>
            <a:noFill/>
          </a:ln>
        </p:spPr>
      </p:pic>
      <p:pic>
        <p:nvPicPr>
          <p:cNvPr id="20" name="Google Shape;124;p27"/>
          <p:cNvPicPr preferRelativeResize="0"/>
          <p:nvPr/>
        </p:nvPicPr>
        <p:blipFill>
          <a:blip r:embed="rId17">
            <a:alphaModFix/>
          </a:blip>
          <a:stretch>
            <a:fillRect/>
          </a:stretch>
        </p:blipFill>
        <p:spPr>
          <a:xfrm>
            <a:off x="3785011" y="135774"/>
            <a:ext cx="4638607" cy="6553200"/>
          </a:xfrm>
          <a:prstGeom prst="rect">
            <a:avLst/>
          </a:prstGeom>
          <a:noFill/>
          <a:ln>
            <a:noFill/>
          </a:ln>
        </p:spPr>
      </p:pic>
      <p:pic>
        <p:nvPicPr>
          <p:cNvPr id="21" name="Google Shape;129;p28"/>
          <p:cNvPicPr preferRelativeResize="0"/>
          <p:nvPr/>
        </p:nvPicPr>
        <p:blipFill>
          <a:blip r:embed="rId18">
            <a:alphaModFix/>
          </a:blip>
          <a:stretch>
            <a:fillRect/>
          </a:stretch>
        </p:blipFill>
        <p:spPr>
          <a:xfrm>
            <a:off x="3787760" y="135774"/>
            <a:ext cx="4633106" cy="6553202"/>
          </a:xfrm>
          <a:prstGeom prst="rect">
            <a:avLst/>
          </a:prstGeom>
          <a:noFill/>
          <a:ln>
            <a:noFill/>
          </a:ln>
        </p:spPr>
      </p:pic>
      <p:sp>
        <p:nvSpPr>
          <p:cNvPr id="22" name="Google Shape;81;p17"/>
          <p:cNvSpPr txBox="1">
            <a:spLocks/>
          </p:cNvSpPr>
          <p:nvPr/>
        </p:nvSpPr>
        <p:spPr>
          <a:xfrm>
            <a:off x="171350" y="-20650"/>
            <a:ext cx="11895464"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2400" b="1" dirty="0">
                <a:latin typeface="Calibri Light" panose="020F0302020204030204" pitchFamily="34" charset="0"/>
                <a:ea typeface="Lato"/>
                <a:cs typeface="Calibri Light" panose="020F0302020204030204" pitchFamily="34" charset="0"/>
                <a:sym typeface="Lato"/>
              </a:rPr>
              <a:t>PALM OIL VALUE CHAIN</a:t>
            </a: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spcAft>
                <a:spcPts val="1600"/>
              </a:spcAft>
              <a:buFont typeface="Arial" panose="020B0604020202020204" pitchFamily="34" charset="0"/>
              <a:buNone/>
            </a:pPr>
            <a:endParaRPr lang="en-US" sz="1200" dirty="0">
              <a:latin typeface="Lato"/>
              <a:ea typeface="Lato"/>
              <a:cs typeface="Lato"/>
              <a:sym typeface="Lato"/>
            </a:endParaRPr>
          </a:p>
        </p:txBody>
      </p:sp>
      <p:sp>
        <p:nvSpPr>
          <p:cNvPr id="23" name="Google Shape;82;p17"/>
          <p:cNvSpPr txBox="1">
            <a:spLocks/>
          </p:cNvSpPr>
          <p:nvPr/>
        </p:nvSpPr>
        <p:spPr>
          <a:xfrm>
            <a:off x="10314900" y="6410100"/>
            <a:ext cx="1877100"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None/>
            </a:pPr>
            <a:r>
              <a:rPr lang="en-GB" sz="1200" dirty="0">
                <a:latin typeface="Calibri Light" panose="020F0302020204030204" pitchFamily="34" charset="0"/>
                <a:ea typeface="Lato"/>
                <a:cs typeface="Calibri Light" panose="020F0302020204030204" pitchFamily="34" charset="0"/>
                <a:sym typeface="Lato"/>
              </a:rPr>
              <a:t>Figure 6.2 and 6.4</a:t>
            </a:r>
            <a:br>
              <a:rPr lang="en-GB" sz="1200" dirty="0">
                <a:latin typeface="Calibri Light" panose="020F0302020204030204" pitchFamily="34" charset="0"/>
                <a:ea typeface="Lato"/>
                <a:cs typeface="Calibri Light" panose="020F0302020204030204" pitchFamily="34" charset="0"/>
                <a:sym typeface="Lato"/>
              </a:rPr>
            </a:br>
            <a:r>
              <a:rPr lang="en-GB" sz="1200" dirty="0">
                <a:latin typeface="Calibri Light" panose="020F0302020204030204" pitchFamily="34" charset="0"/>
                <a:ea typeface="Lato"/>
                <a:cs typeface="Calibri Light" panose="020F0302020204030204" pitchFamily="34" charset="0"/>
                <a:sym typeface="Lato"/>
              </a:rPr>
              <a:t>Source: authors</a:t>
            </a:r>
          </a:p>
          <a:p>
            <a:pPr marL="0" indent="0" algn="r">
              <a:spcBef>
                <a:spcPts val="1600"/>
              </a:spcBef>
              <a:buNone/>
            </a:pPr>
            <a:endParaRPr lang="en-GB" sz="1200" dirty="0">
              <a:latin typeface="Lato"/>
              <a:ea typeface="Lato"/>
              <a:cs typeface="Lato"/>
              <a:sym typeface="Lato"/>
            </a:endParaRPr>
          </a:p>
          <a:p>
            <a:pPr marL="0" indent="0" algn="r">
              <a:spcBef>
                <a:spcPts val="1600"/>
              </a:spcBef>
              <a:buNone/>
            </a:pPr>
            <a:endParaRPr lang="en-GB" sz="1200" dirty="0">
              <a:latin typeface="Lato"/>
              <a:ea typeface="Lato"/>
              <a:cs typeface="Lato"/>
              <a:sym typeface="Lato"/>
            </a:endParaRPr>
          </a:p>
          <a:p>
            <a:pPr marL="0" indent="0" algn="r">
              <a:spcBef>
                <a:spcPts val="1600"/>
              </a:spcBef>
              <a:buNone/>
            </a:pPr>
            <a:endParaRPr lang="en-GB" sz="1200" dirty="0">
              <a:latin typeface="Lato"/>
              <a:ea typeface="Lato"/>
              <a:cs typeface="Lato"/>
              <a:sym typeface="Lato"/>
            </a:endParaRPr>
          </a:p>
          <a:p>
            <a:pPr marL="0" indent="0" algn="r">
              <a:spcBef>
                <a:spcPts val="1600"/>
              </a:spcBef>
              <a:spcAft>
                <a:spcPts val="1600"/>
              </a:spcAft>
              <a:buNone/>
            </a:pPr>
            <a:endParaRPr lang="en-GB" dirty="0"/>
          </a:p>
        </p:txBody>
      </p:sp>
    </p:spTree>
    <p:extLst>
      <p:ext uri="{BB962C8B-B14F-4D97-AF65-F5344CB8AC3E}">
        <p14:creationId xmlns:p14="http://schemas.microsoft.com/office/powerpoint/2010/main" val="72896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0"/>
                                        </p:tgtEl>
                                        <p:attrNameLst>
                                          <p:attrName>style.visibility</p:attrName>
                                        </p:attrNameLst>
                                      </p:cBhvr>
                                      <p:to>
                                        <p:strVal val="visible"/>
                                      </p:to>
                                    </p:se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indent="0" algn="just">
              <a:spcAft>
                <a:spcPts val="1200"/>
              </a:spcAft>
              <a:buNone/>
            </a:pPr>
            <a:r>
              <a:rPr lang="en-US" sz="3200" dirty="0">
                <a:latin typeface="Calibri Light" panose="020F0302020204030204" pitchFamily="34" charset="0"/>
                <a:cs typeface="Calibri Light" panose="020F0302020204030204" pitchFamily="34" charset="0"/>
              </a:rPr>
              <a:t>TEEBAgriFood offers an overview, including challenges and limitations, of practical economic valuation and evaluation methodologies, as well as system modelling tools, that are relevant to assessments of eco-agri-food systems:</a:t>
            </a:r>
          </a:p>
          <a:p>
            <a:pPr marL="0" indent="0" algn="just">
              <a:spcAft>
                <a:spcPts val="1200"/>
              </a:spcAft>
              <a:buNone/>
            </a:pPr>
            <a:r>
              <a:rPr lang="en-US" sz="3200" b="1" dirty="0">
                <a:latin typeface="Calibri Light" panose="020F0302020204030204" pitchFamily="34" charset="0"/>
                <a:cs typeface="Calibri Light" panose="020F0302020204030204" pitchFamily="34" charset="0"/>
              </a:rPr>
              <a:t>Valuation</a:t>
            </a:r>
            <a:r>
              <a:rPr lang="en-US" sz="3200" dirty="0">
                <a:latin typeface="Calibri Light" panose="020F0302020204030204" pitchFamily="34" charset="0"/>
                <a:cs typeface="Calibri Light" panose="020F0302020204030204" pitchFamily="34" charset="0"/>
              </a:rPr>
              <a:t>: </a:t>
            </a:r>
            <a:r>
              <a:rPr lang="en-US" dirty="0">
                <a:latin typeface="Calibri Light" panose="020F0302020204030204" pitchFamily="34" charset="0"/>
                <a:cs typeface="Calibri Light" panose="020F0302020204030204" pitchFamily="34" charset="0"/>
              </a:rPr>
              <a:t>direct market values, cost-based methods, revealed and stated preference</a:t>
            </a:r>
          </a:p>
          <a:p>
            <a:pPr marL="0" indent="0" algn="just">
              <a:spcAft>
                <a:spcPts val="1200"/>
              </a:spcAft>
              <a:buNone/>
            </a:pPr>
            <a:r>
              <a:rPr lang="en-US" sz="3200" b="1" dirty="0">
                <a:latin typeface="Calibri Light" panose="020F0302020204030204" pitchFamily="34" charset="0"/>
                <a:cs typeface="Calibri Light" panose="020F0302020204030204" pitchFamily="34" charset="0"/>
              </a:rPr>
              <a:t>Evaluation</a:t>
            </a:r>
            <a:r>
              <a:rPr lang="en-US" sz="3200" dirty="0">
                <a:latin typeface="Calibri Light" panose="020F0302020204030204" pitchFamily="34" charset="0"/>
                <a:cs typeface="Calibri Light" panose="020F0302020204030204" pitchFamily="34" charset="0"/>
              </a:rPr>
              <a:t>: </a:t>
            </a:r>
            <a:r>
              <a:rPr lang="en-US" dirty="0">
                <a:latin typeface="Calibri Light" panose="020F0302020204030204" pitchFamily="34" charset="0"/>
                <a:cs typeface="Calibri Light" panose="020F0302020204030204" pitchFamily="34" charset="0"/>
              </a:rPr>
              <a:t>cost-benefit analysis, life-cycle assessment, role of merit goods, integrated approaches, multi-criteria and cost-effectiveness analyses</a:t>
            </a:r>
          </a:p>
          <a:p>
            <a:pPr marL="0" indent="0" algn="just">
              <a:spcAft>
                <a:spcPts val="1200"/>
              </a:spcAft>
              <a:buNone/>
            </a:pPr>
            <a:r>
              <a:rPr lang="en-US" sz="3200" b="1" dirty="0">
                <a:latin typeface="Calibri Light" panose="020F0302020204030204" pitchFamily="34" charset="0"/>
                <a:cs typeface="Calibri Light" panose="020F0302020204030204" pitchFamily="34" charset="0"/>
              </a:rPr>
              <a:t>Modelling</a:t>
            </a:r>
            <a:r>
              <a:rPr lang="en-US" sz="3200" dirty="0">
                <a:latin typeface="Calibri Light" panose="020F0302020204030204" pitchFamily="34" charset="0"/>
                <a:cs typeface="Calibri Light" panose="020F0302020204030204" pitchFamily="34" charset="0"/>
              </a:rPr>
              <a:t>: </a:t>
            </a:r>
            <a:r>
              <a:rPr lang="en-US" sz="2600" dirty="0">
                <a:latin typeface="Calibri Light" panose="020F0302020204030204" pitchFamily="34" charset="0"/>
                <a:cs typeface="Calibri Light" panose="020F0302020204030204" pitchFamily="34" charset="0"/>
              </a:rPr>
              <a:t>land use and biophysical models, partial equilibrium models, computable general equilibrium models, system dynamics</a:t>
            </a:r>
          </a:p>
          <a:p>
            <a:pPr algn="just">
              <a:spcAft>
                <a:spcPts val="1200"/>
              </a:spcAft>
            </a:pPr>
            <a:endParaRPr lang="en-US" dirty="0"/>
          </a:p>
        </p:txBody>
      </p:sp>
      <p:sp>
        <p:nvSpPr>
          <p:cNvPr id="4" name="Title 1"/>
          <p:cNvSpPr txBox="1">
            <a:spLocks/>
          </p:cNvSpPr>
          <p:nvPr/>
        </p:nvSpPr>
        <p:spPr>
          <a:xfrm>
            <a:off x="838200" y="36097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b="1" dirty="0"/>
              <a:t>METHODS AND TOOLS</a:t>
            </a:r>
          </a:p>
        </p:txBody>
      </p:sp>
      <p:cxnSp>
        <p:nvCxnSpPr>
          <p:cNvPr id="5" name="Straight Connector 4"/>
          <p:cNvCxnSpPr/>
          <p:nvPr/>
        </p:nvCxnSpPr>
        <p:spPr>
          <a:xfrm flipV="1">
            <a:off x="0" y="1505243"/>
            <a:ext cx="12192000" cy="42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20470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515600" cy="4830008"/>
          </a:xfrm>
        </p:spPr>
        <p:txBody>
          <a:bodyPr>
            <a:normAutofit fontScale="92500" lnSpcReduction="20000"/>
          </a:bodyPr>
          <a:lstStyle/>
          <a:p>
            <a:pPr marL="0" indent="0" algn="just">
              <a:spcAft>
                <a:spcPts val="1200"/>
              </a:spcAft>
              <a:buNone/>
            </a:pPr>
            <a:r>
              <a:rPr lang="en-US" sz="3200" dirty="0">
                <a:latin typeface="Calibri Light" panose="020F0302020204030204" pitchFamily="34" charset="0"/>
                <a:cs typeface="Calibri Light" panose="020F0302020204030204" pitchFamily="34" charset="0"/>
              </a:rPr>
              <a:t>TEEBAgriFood presents five “families of applications” for which the Framework could be tested, used and adapted for relevant stakeholder groups:</a:t>
            </a:r>
          </a:p>
          <a:p>
            <a:pPr marL="0" indent="0" algn="just">
              <a:spcAft>
                <a:spcPts val="1200"/>
              </a:spcAft>
              <a:buNone/>
            </a:pPr>
            <a:r>
              <a:rPr lang="en-US" sz="3200" b="1" dirty="0">
                <a:latin typeface="Calibri Light" panose="020F0302020204030204" pitchFamily="34" charset="0"/>
                <a:cs typeface="Calibri Light" panose="020F0302020204030204" pitchFamily="34" charset="0"/>
              </a:rPr>
              <a:t>Agricultural management systems</a:t>
            </a:r>
            <a:r>
              <a:rPr lang="en-US" sz="3200" dirty="0">
                <a:latin typeface="Calibri Light" panose="020F0302020204030204" pitchFamily="34" charset="0"/>
                <a:cs typeface="Calibri Light" panose="020F0302020204030204" pitchFamily="34" charset="0"/>
              </a:rPr>
              <a:t> </a:t>
            </a:r>
            <a:r>
              <a:rPr lang="en-US" sz="2600" dirty="0">
                <a:latin typeface="Calibri Light" panose="020F0302020204030204" pitchFamily="34" charset="0"/>
                <a:cs typeface="Calibri Light" panose="020F0302020204030204" pitchFamily="34" charset="0"/>
              </a:rPr>
              <a:t>(e.g. organic, conventional, high-input)</a:t>
            </a:r>
            <a:r>
              <a:rPr lang="en-US" dirty="0">
                <a:latin typeface="Calibri Light" panose="020F0302020204030204" pitchFamily="34" charset="0"/>
                <a:cs typeface="Calibri Light" panose="020F0302020204030204" pitchFamily="34" charset="0"/>
              </a:rPr>
              <a:t> </a:t>
            </a:r>
          </a:p>
          <a:p>
            <a:pPr marL="0" indent="0" algn="just">
              <a:spcAft>
                <a:spcPts val="1200"/>
              </a:spcAft>
              <a:buNone/>
            </a:pPr>
            <a:r>
              <a:rPr lang="en-US" sz="3200" b="1" dirty="0">
                <a:latin typeface="Calibri Light" panose="020F0302020204030204" pitchFamily="34" charset="0"/>
                <a:cs typeface="Calibri Light" panose="020F0302020204030204" pitchFamily="34" charset="0"/>
              </a:rPr>
              <a:t>Agricultural products </a:t>
            </a:r>
            <a:r>
              <a:rPr lang="en-US" sz="2600" dirty="0">
                <a:latin typeface="Calibri Light" panose="020F0302020204030204" pitchFamily="34" charset="0"/>
                <a:cs typeface="Calibri Light" panose="020F0302020204030204" pitchFamily="34" charset="0"/>
              </a:rPr>
              <a:t>(e.g. soybean, livestock, maize, agroforestry) </a:t>
            </a:r>
          </a:p>
          <a:p>
            <a:pPr marL="0" indent="0" algn="just">
              <a:spcAft>
                <a:spcPts val="1200"/>
              </a:spcAft>
              <a:buNone/>
            </a:pPr>
            <a:r>
              <a:rPr lang="en-US" sz="3200" b="1" dirty="0">
                <a:latin typeface="Calibri Light" panose="020F0302020204030204" pitchFamily="34" charset="0"/>
                <a:cs typeface="Calibri Light" panose="020F0302020204030204" pitchFamily="34" charset="0"/>
              </a:rPr>
              <a:t>Diets</a:t>
            </a:r>
            <a:r>
              <a:rPr lang="en-US" sz="3200" dirty="0">
                <a:latin typeface="Calibri Light" panose="020F0302020204030204" pitchFamily="34" charset="0"/>
                <a:cs typeface="Calibri Light" panose="020F0302020204030204" pitchFamily="34" charset="0"/>
              </a:rPr>
              <a:t> </a:t>
            </a:r>
            <a:r>
              <a:rPr lang="en-US" sz="2600" dirty="0">
                <a:latin typeface="Calibri Light" panose="020F0302020204030204" pitchFamily="34" charset="0"/>
                <a:cs typeface="Calibri Light" panose="020F0302020204030204" pitchFamily="34" charset="0"/>
              </a:rPr>
              <a:t>(e.g. Mediterranean, vegetarian, </a:t>
            </a:r>
            <a:r>
              <a:rPr lang="en-US" sz="2600" dirty="0" err="1">
                <a:latin typeface="Calibri Light" panose="020F0302020204030204" pitchFamily="34" charset="0"/>
                <a:cs typeface="Calibri Light" panose="020F0302020204030204" pitchFamily="34" charset="0"/>
              </a:rPr>
              <a:t>pescatarian</a:t>
            </a:r>
            <a:r>
              <a:rPr lang="en-US" sz="2600" dirty="0">
                <a:latin typeface="Calibri Light" panose="020F0302020204030204" pitchFamily="34" charset="0"/>
                <a:cs typeface="Calibri Light" panose="020F0302020204030204" pitchFamily="34" charset="0"/>
              </a:rPr>
              <a:t>)</a:t>
            </a:r>
          </a:p>
          <a:p>
            <a:pPr marL="0" indent="0" algn="just">
              <a:spcAft>
                <a:spcPts val="1200"/>
              </a:spcAft>
              <a:buNone/>
            </a:pPr>
            <a:r>
              <a:rPr lang="en-US" sz="3200" b="1" dirty="0">
                <a:latin typeface="Calibri Light" panose="020F0302020204030204" pitchFamily="34" charset="0"/>
                <a:cs typeface="Calibri Light" panose="020F0302020204030204" pitchFamily="34" charset="0"/>
              </a:rPr>
              <a:t>Policy interventions </a:t>
            </a:r>
            <a:r>
              <a:rPr lang="en-US" sz="2600" dirty="0">
                <a:latin typeface="Calibri Light" panose="020F0302020204030204" pitchFamily="34" charset="0"/>
                <a:cs typeface="Calibri Light" panose="020F0302020204030204" pitchFamily="34" charset="0"/>
              </a:rPr>
              <a:t>(public or business at different scales)</a:t>
            </a:r>
          </a:p>
          <a:p>
            <a:pPr marL="0" indent="0" algn="just">
              <a:spcAft>
                <a:spcPts val="1200"/>
              </a:spcAft>
              <a:buNone/>
            </a:pPr>
            <a:r>
              <a:rPr lang="en-US" sz="3200" b="1" dirty="0">
                <a:latin typeface="Calibri Light" panose="020F0302020204030204" pitchFamily="34" charset="0"/>
                <a:cs typeface="Calibri Light" panose="020F0302020204030204" pitchFamily="34" charset="0"/>
              </a:rPr>
              <a:t>National accounting </a:t>
            </a:r>
            <a:r>
              <a:rPr lang="en-US" sz="2600" dirty="0">
                <a:latin typeface="Calibri Light" panose="020F0302020204030204" pitchFamily="34" charset="0"/>
                <a:cs typeface="Calibri Light" panose="020F0302020204030204" pitchFamily="34" charset="0"/>
              </a:rPr>
              <a:t>(e.g. System of National Accounts, environmental-				      economic accounting)</a:t>
            </a:r>
          </a:p>
          <a:p>
            <a:pPr marL="0" indent="0" algn="just">
              <a:spcAft>
                <a:spcPts val="1200"/>
              </a:spcAft>
              <a:buNone/>
            </a:pPr>
            <a:endParaRPr lang="en-US" dirty="0"/>
          </a:p>
        </p:txBody>
      </p:sp>
      <p:sp>
        <p:nvSpPr>
          <p:cNvPr id="4" name="Title 1"/>
          <p:cNvSpPr txBox="1">
            <a:spLocks/>
          </p:cNvSpPr>
          <p:nvPr/>
        </p:nvSpPr>
        <p:spPr>
          <a:xfrm>
            <a:off x="838200" y="36097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b="1" dirty="0"/>
              <a:t>APPLICATIONS</a:t>
            </a:r>
          </a:p>
        </p:txBody>
      </p:sp>
      <p:cxnSp>
        <p:nvCxnSpPr>
          <p:cNvPr id="5" name="Straight Connector 4"/>
          <p:cNvCxnSpPr/>
          <p:nvPr/>
        </p:nvCxnSpPr>
        <p:spPr>
          <a:xfrm flipV="1">
            <a:off x="0" y="1505243"/>
            <a:ext cx="12192000" cy="42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98316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718851" y="313650"/>
            <a:ext cx="8839201" cy="6332562"/>
          </a:xfrm>
          <a:prstGeom prst="rect">
            <a:avLst/>
          </a:prstGeom>
          <a:noFill/>
          <a:ln>
            <a:noFill/>
          </a:ln>
        </p:spPr>
      </p:pic>
      <p:pic>
        <p:nvPicPr>
          <p:cNvPr id="3" name="Google Shape;59;p14"/>
          <p:cNvPicPr preferRelativeResize="0"/>
          <p:nvPr/>
        </p:nvPicPr>
        <p:blipFill>
          <a:blip r:embed="rId4">
            <a:alphaModFix/>
          </a:blip>
          <a:stretch>
            <a:fillRect/>
          </a:stretch>
        </p:blipFill>
        <p:spPr>
          <a:xfrm>
            <a:off x="2764175" y="817750"/>
            <a:ext cx="6663651" cy="5222500"/>
          </a:xfrm>
          <a:prstGeom prst="rect">
            <a:avLst/>
          </a:prstGeom>
          <a:noFill/>
          <a:ln>
            <a:noFill/>
          </a:ln>
        </p:spPr>
      </p:pic>
      <p:pic>
        <p:nvPicPr>
          <p:cNvPr id="4" name="Google Shape;64;p15"/>
          <p:cNvPicPr preferRelativeResize="0"/>
          <p:nvPr/>
        </p:nvPicPr>
        <p:blipFill>
          <a:blip r:embed="rId5">
            <a:alphaModFix/>
          </a:blip>
          <a:stretch>
            <a:fillRect/>
          </a:stretch>
        </p:blipFill>
        <p:spPr>
          <a:xfrm>
            <a:off x="1744325" y="279701"/>
            <a:ext cx="8839200" cy="6081499"/>
          </a:xfrm>
          <a:prstGeom prst="rect">
            <a:avLst/>
          </a:prstGeom>
          <a:noFill/>
          <a:ln>
            <a:noFill/>
          </a:ln>
        </p:spPr>
      </p:pic>
      <p:pic>
        <p:nvPicPr>
          <p:cNvPr id="5" name="Google Shape;69;p16"/>
          <p:cNvPicPr preferRelativeResize="0"/>
          <p:nvPr/>
        </p:nvPicPr>
        <p:blipFill>
          <a:blip r:embed="rId6">
            <a:alphaModFix/>
          </a:blip>
          <a:stretch>
            <a:fillRect/>
          </a:stretch>
        </p:blipFill>
        <p:spPr>
          <a:xfrm>
            <a:off x="2446137" y="935739"/>
            <a:ext cx="7299726" cy="4986525"/>
          </a:xfrm>
          <a:prstGeom prst="rect">
            <a:avLst/>
          </a:prstGeom>
          <a:noFill/>
          <a:ln>
            <a:noFill/>
          </a:ln>
        </p:spPr>
      </p:pic>
      <p:pic>
        <p:nvPicPr>
          <p:cNvPr id="6" name="Google Shape;74;p17"/>
          <p:cNvPicPr preferRelativeResize="0"/>
          <p:nvPr/>
        </p:nvPicPr>
        <p:blipFill>
          <a:blip r:embed="rId7">
            <a:alphaModFix/>
          </a:blip>
          <a:stretch>
            <a:fillRect/>
          </a:stretch>
        </p:blipFill>
        <p:spPr>
          <a:xfrm>
            <a:off x="1676400" y="445914"/>
            <a:ext cx="8839202" cy="5966172"/>
          </a:xfrm>
          <a:prstGeom prst="rect">
            <a:avLst/>
          </a:prstGeom>
          <a:noFill/>
          <a:ln>
            <a:noFill/>
          </a:ln>
        </p:spPr>
      </p:pic>
      <p:pic>
        <p:nvPicPr>
          <p:cNvPr id="7" name="Google Shape;79;p18"/>
          <p:cNvPicPr preferRelativeResize="0"/>
          <p:nvPr/>
        </p:nvPicPr>
        <p:blipFill>
          <a:blip r:embed="rId8">
            <a:alphaModFix/>
          </a:blip>
          <a:stretch>
            <a:fillRect/>
          </a:stretch>
        </p:blipFill>
        <p:spPr>
          <a:xfrm>
            <a:off x="1676401" y="451525"/>
            <a:ext cx="8839199" cy="5954951"/>
          </a:xfrm>
          <a:prstGeom prst="rect">
            <a:avLst/>
          </a:prstGeom>
          <a:noFill/>
          <a:ln>
            <a:noFill/>
          </a:ln>
        </p:spPr>
      </p:pic>
      <p:sp>
        <p:nvSpPr>
          <p:cNvPr id="8" name="Google Shape;82;p17"/>
          <p:cNvSpPr txBox="1">
            <a:spLocks/>
          </p:cNvSpPr>
          <p:nvPr/>
        </p:nvSpPr>
        <p:spPr>
          <a:xfrm>
            <a:off x="10314900" y="6410100"/>
            <a:ext cx="1877100"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Font typeface="Arial" panose="020B0604020202020204" pitchFamily="34" charset="0"/>
              <a:buNone/>
            </a:pPr>
            <a:r>
              <a:rPr lang="en-GB" sz="1200" dirty="0">
                <a:latin typeface="Calibri Light" panose="020F0302020204030204" pitchFamily="34" charset="0"/>
                <a:ea typeface="Lato"/>
                <a:cs typeface="Calibri Light" panose="020F0302020204030204" pitchFamily="34" charset="0"/>
                <a:sym typeface="Lato"/>
              </a:rPr>
              <a:t>Figure 6.6</a:t>
            </a:r>
            <a:br>
              <a:rPr lang="en-GB" sz="1200" dirty="0">
                <a:latin typeface="Calibri Light" panose="020F0302020204030204" pitchFamily="34" charset="0"/>
                <a:ea typeface="Lato"/>
                <a:cs typeface="Calibri Light" panose="020F0302020204030204" pitchFamily="34" charset="0"/>
                <a:sym typeface="Lato"/>
              </a:rPr>
            </a:br>
            <a:r>
              <a:rPr lang="en-GB" sz="1200" dirty="0">
                <a:latin typeface="Calibri Light" panose="020F0302020204030204" pitchFamily="34" charset="0"/>
                <a:ea typeface="Lato"/>
                <a:cs typeface="Calibri Light" panose="020F0302020204030204" pitchFamily="34" charset="0"/>
                <a:sym typeface="Lato"/>
              </a:rPr>
              <a:t>Source: authors</a:t>
            </a: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spcAft>
                <a:spcPts val="1600"/>
              </a:spcAft>
              <a:buFont typeface="Arial" panose="020B0604020202020204" pitchFamily="34" charset="0"/>
              <a:buNone/>
            </a:pPr>
            <a:endParaRPr lang="en-GB" dirty="0"/>
          </a:p>
        </p:txBody>
      </p:sp>
      <p:sp>
        <p:nvSpPr>
          <p:cNvPr id="9" name="Google Shape;81;p17"/>
          <p:cNvSpPr txBox="1">
            <a:spLocks/>
          </p:cNvSpPr>
          <p:nvPr/>
        </p:nvSpPr>
        <p:spPr>
          <a:xfrm>
            <a:off x="171350" y="182550"/>
            <a:ext cx="11895464"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2400" b="1" dirty="0">
                <a:latin typeface="Calibri Light" panose="020F0302020204030204" pitchFamily="34" charset="0"/>
                <a:ea typeface="Lato"/>
                <a:cs typeface="Calibri Light" panose="020F0302020204030204" pitchFamily="34" charset="0"/>
                <a:sym typeface="Lato"/>
              </a:rPr>
              <a:t>APPLICATIONS OF A UNIVERSAL EVALUATION FRAMEWORK</a:t>
            </a: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spcAft>
                <a:spcPts val="1600"/>
              </a:spcAft>
              <a:buFont typeface="Arial" panose="020B0604020202020204" pitchFamily="34" charset="0"/>
              <a:buNone/>
            </a:pPr>
            <a:endParaRPr lang="en-US" sz="1200" dirty="0">
              <a:latin typeface="Lato"/>
              <a:ea typeface="Lato"/>
              <a:cs typeface="Lato"/>
              <a:sym typeface="Lato"/>
            </a:endParaRPr>
          </a:p>
        </p:txBody>
      </p:sp>
    </p:spTree>
    <p:extLst>
      <p:ext uri="{BB962C8B-B14F-4D97-AF65-F5344CB8AC3E}">
        <p14:creationId xmlns:p14="http://schemas.microsoft.com/office/powerpoint/2010/main" val="3681465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subTnLst>
                                    <p:set>
                                      <p:cBhvr override="childStyle">
                                        <p:cTn dur="1" fill="hold" display="0" masterRel="nextClick" afterEffect="1"/>
                                        <p:tgtEl>
                                          <p:spTgt spid="5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669172" cy="4351338"/>
          </a:xfrm>
        </p:spPr>
        <p:txBody>
          <a:bodyPr>
            <a:normAutofit fontScale="92500" lnSpcReduction="10000"/>
          </a:bodyPr>
          <a:lstStyle/>
          <a:p>
            <a:pPr marL="0" lvl="0" indent="0" algn="just">
              <a:buNone/>
            </a:pPr>
            <a:r>
              <a:rPr lang="en-US" sz="3200" dirty="0">
                <a:latin typeface="Calibri Light" panose="020F0302020204030204" pitchFamily="34" charset="0"/>
                <a:cs typeface="Calibri Light" panose="020F0302020204030204" pitchFamily="34" charset="0"/>
              </a:rPr>
              <a:t>Information alone often fails to motivate change. TEEBAgriFood bridges the gap between knowledge and action by identifying key actor groups and a theory of change to explore different pathways for effecting system transformation. </a:t>
            </a:r>
          </a:p>
          <a:p>
            <a:pPr marL="0" indent="0" algn="just">
              <a:spcAft>
                <a:spcPts val="600"/>
              </a:spcAft>
              <a:buNone/>
            </a:pPr>
            <a:r>
              <a:rPr lang="en-US" sz="3200" dirty="0">
                <a:latin typeface="Calibri Light" panose="020F0302020204030204" pitchFamily="34" charset="0"/>
                <a:cs typeface="Calibri Light" panose="020F0302020204030204" pitchFamily="34" charset="0"/>
              </a:rPr>
              <a:t>Four engagement strategies targeting specific end users are proposed as starting points for action: </a:t>
            </a:r>
          </a:p>
          <a:p>
            <a:pPr lvl="1" algn="just"/>
            <a:r>
              <a:rPr lang="en-US" sz="2800" b="1" dirty="0">
                <a:latin typeface="Calibri Light" panose="020F0302020204030204" pitchFamily="34" charset="0"/>
                <a:cs typeface="Calibri Light" panose="020F0302020204030204" pitchFamily="34" charset="0"/>
              </a:rPr>
              <a:t>for policymakers </a:t>
            </a:r>
            <a:r>
              <a:rPr lang="en-US" sz="2800" dirty="0">
                <a:latin typeface="Calibri Light" panose="020F0302020204030204" pitchFamily="34" charset="0"/>
                <a:cs typeface="Calibri Light" panose="020F0302020204030204" pitchFamily="34" charset="0"/>
              </a:rPr>
              <a:t>(2030 Agenda and the SDGs)</a:t>
            </a:r>
          </a:p>
          <a:p>
            <a:pPr lvl="1" algn="just"/>
            <a:r>
              <a:rPr lang="en-US" sz="2800" b="1" dirty="0">
                <a:latin typeface="Calibri Light" panose="020F0302020204030204" pitchFamily="34" charset="0"/>
                <a:cs typeface="Calibri Light" panose="020F0302020204030204" pitchFamily="34" charset="0"/>
              </a:rPr>
              <a:t>for financiers </a:t>
            </a:r>
            <a:r>
              <a:rPr lang="en-US" sz="2800" dirty="0">
                <a:latin typeface="Calibri Light" panose="020F0302020204030204" pitchFamily="34" charset="0"/>
                <a:cs typeface="Calibri Light" panose="020F0302020204030204" pitchFamily="34" charset="0"/>
              </a:rPr>
              <a:t>(Addis Ababa Action Agenda)</a:t>
            </a:r>
          </a:p>
          <a:p>
            <a:pPr lvl="1" algn="just"/>
            <a:r>
              <a:rPr lang="en-US" sz="2800" b="1" dirty="0">
                <a:latin typeface="Calibri Light" panose="020F0302020204030204" pitchFamily="34" charset="0"/>
                <a:cs typeface="Calibri Light" panose="020F0302020204030204" pitchFamily="34" charset="0"/>
              </a:rPr>
              <a:t>for business </a:t>
            </a:r>
            <a:r>
              <a:rPr lang="en-US" sz="2800" dirty="0">
                <a:latin typeface="Calibri Light" panose="020F0302020204030204" pitchFamily="34" charset="0"/>
                <a:cs typeface="Calibri Light" panose="020F0302020204030204" pitchFamily="34" charset="0"/>
              </a:rPr>
              <a:t>(multi-stakeholder business platforms)</a:t>
            </a:r>
          </a:p>
          <a:p>
            <a:pPr lvl="1" algn="just"/>
            <a:r>
              <a:rPr lang="en-US" sz="2800" b="1" dirty="0">
                <a:latin typeface="Calibri Light" panose="020F0302020204030204" pitchFamily="34" charset="0"/>
                <a:cs typeface="Calibri Light" panose="020F0302020204030204" pitchFamily="34" charset="0"/>
              </a:rPr>
              <a:t>for consumers </a:t>
            </a:r>
            <a:r>
              <a:rPr lang="en-US" sz="2800" dirty="0">
                <a:latin typeface="Calibri Light" panose="020F0302020204030204" pitchFamily="34" charset="0"/>
                <a:cs typeface="Calibri Light" panose="020F0302020204030204" pitchFamily="34" charset="0"/>
              </a:rPr>
              <a:t>(Food Atlas)</a:t>
            </a:r>
          </a:p>
          <a:p>
            <a:pPr marL="0" lvl="0" indent="0" algn="just">
              <a:buNone/>
            </a:pPr>
            <a:endParaRPr lang="en-US" sz="3200" dirty="0">
              <a:latin typeface="Calibri Light" panose="020F0302020204030204" pitchFamily="34" charset="0"/>
              <a:cs typeface="Calibri Light" panose="020F0302020204030204" pitchFamily="34" charset="0"/>
            </a:endParaRPr>
          </a:p>
        </p:txBody>
      </p:sp>
      <p:sp>
        <p:nvSpPr>
          <p:cNvPr id="4" name="Title 1"/>
          <p:cNvSpPr txBox="1">
            <a:spLocks/>
          </p:cNvSpPr>
          <p:nvPr/>
        </p:nvSpPr>
        <p:spPr>
          <a:xfrm>
            <a:off x="838200" y="36097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b="1" dirty="0"/>
              <a:t>THEORY OF CHANGE</a:t>
            </a:r>
          </a:p>
        </p:txBody>
      </p:sp>
      <p:cxnSp>
        <p:nvCxnSpPr>
          <p:cNvPr id="5" name="Straight Connector 4"/>
          <p:cNvCxnSpPr/>
          <p:nvPr/>
        </p:nvCxnSpPr>
        <p:spPr>
          <a:xfrm flipV="1">
            <a:off x="0" y="1505243"/>
            <a:ext cx="12192000" cy="42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223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14350" indent="-514350">
              <a:lnSpc>
                <a:spcPct val="100000"/>
              </a:lnSpc>
              <a:spcBef>
                <a:spcPts val="0"/>
              </a:spcBef>
              <a:spcAft>
                <a:spcPts val="1200"/>
              </a:spcAft>
              <a:buAutoNum type="arabicPeriod"/>
            </a:pPr>
            <a:r>
              <a:rPr lang="en-US" sz="3500" dirty="0">
                <a:latin typeface="Calibri Light" panose="020F0302020204030204" pitchFamily="34" charset="0"/>
                <a:cs typeface="Calibri Light" panose="020F0302020204030204" pitchFamily="34" charset="0"/>
              </a:rPr>
              <a:t>Feeding a growing population</a:t>
            </a:r>
          </a:p>
          <a:p>
            <a:pPr marL="514350" indent="-514350">
              <a:lnSpc>
                <a:spcPct val="100000"/>
              </a:lnSpc>
              <a:spcBef>
                <a:spcPts val="0"/>
              </a:spcBef>
              <a:spcAft>
                <a:spcPts val="1200"/>
              </a:spcAft>
              <a:buAutoNum type="arabicPeriod"/>
            </a:pPr>
            <a:r>
              <a:rPr lang="en-US" sz="3500" dirty="0">
                <a:latin typeface="Calibri Light" panose="020F0302020204030204" pitchFamily="34" charset="0"/>
                <a:cs typeface="Calibri Light" panose="020F0302020204030204" pitchFamily="34" charset="0"/>
              </a:rPr>
              <a:t>Saving the planet</a:t>
            </a:r>
          </a:p>
          <a:p>
            <a:pPr marL="514350" indent="-514350">
              <a:lnSpc>
                <a:spcPct val="100000"/>
              </a:lnSpc>
              <a:spcBef>
                <a:spcPts val="0"/>
              </a:spcBef>
              <a:spcAft>
                <a:spcPts val="1200"/>
              </a:spcAft>
              <a:buAutoNum type="arabicPeriod"/>
            </a:pPr>
            <a:r>
              <a:rPr lang="en-US" sz="3500" dirty="0">
                <a:latin typeface="Calibri Light" panose="020F0302020204030204" pitchFamily="34" charset="0"/>
                <a:cs typeface="Calibri Light" panose="020F0302020204030204" pitchFamily="34" charset="0"/>
              </a:rPr>
              <a:t>Sustainable rural livelihoods and social equity</a:t>
            </a:r>
          </a:p>
          <a:p>
            <a:pPr marL="514350" indent="-514350">
              <a:lnSpc>
                <a:spcPct val="100000"/>
              </a:lnSpc>
              <a:spcBef>
                <a:spcPts val="0"/>
              </a:spcBef>
              <a:spcAft>
                <a:spcPts val="1200"/>
              </a:spcAft>
              <a:buAutoNum type="arabicPeriod"/>
            </a:pPr>
            <a:r>
              <a:rPr lang="en-US" sz="3500" dirty="0">
                <a:latin typeface="Calibri Light" panose="020F0302020204030204" pitchFamily="34" charset="0"/>
                <a:cs typeface="Calibri Light" panose="020F0302020204030204" pitchFamily="34" charset="0"/>
              </a:rPr>
              <a:t>Efficient markets for cheap food</a:t>
            </a:r>
          </a:p>
          <a:p>
            <a:pPr marL="514350" indent="-514350">
              <a:lnSpc>
                <a:spcPct val="100000"/>
              </a:lnSpc>
              <a:spcBef>
                <a:spcPts val="0"/>
              </a:spcBef>
              <a:spcAft>
                <a:spcPts val="1200"/>
              </a:spcAft>
              <a:buAutoNum type="arabicPeriod"/>
            </a:pPr>
            <a:r>
              <a:rPr lang="en-US" sz="3500" dirty="0">
                <a:latin typeface="Calibri Light" panose="020F0302020204030204" pitchFamily="34" charset="0"/>
                <a:cs typeface="Calibri Light" panose="020F0302020204030204" pitchFamily="34" charset="0"/>
              </a:rPr>
              <a:t>Healthy diets</a:t>
            </a:r>
          </a:p>
        </p:txBody>
      </p:sp>
      <p:sp>
        <p:nvSpPr>
          <p:cNvPr id="4" name="Title 1"/>
          <p:cNvSpPr txBox="1">
            <a:spLocks/>
          </p:cNvSpPr>
          <p:nvPr/>
        </p:nvSpPr>
        <p:spPr>
          <a:xfrm>
            <a:off x="838200" y="36097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b="1" dirty="0"/>
              <a:t>KEY CHALLENGES</a:t>
            </a:r>
          </a:p>
        </p:txBody>
      </p:sp>
      <p:sp>
        <p:nvSpPr>
          <p:cNvPr id="5" name="Google Shape;82;p17"/>
          <p:cNvSpPr txBox="1">
            <a:spLocks/>
          </p:cNvSpPr>
          <p:nvPr/>
        </p:nvSpPr>
        <p:spPr>
          <a:xfrm>
            <a:off x="10314900" y="6541476"/>
            <a:ext cx="1877100" cy="316523"/>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Font typeface="Arial" panose="020B0604020202020204" pitchFamily="34" charset="0"/>
              <a:buNone/>
            </a:pPr>
            <a:r>
              <a:rPr lang="en-GB" sz="1200" dirty="0">
                <a:latin typeface="Calibri Light" panose="020F0302020204030204" pitchFamily="34" charset="0"/>
                <a:ea typeface="Lato"/>
                <a:cs typeface="Calibri Light" panose="020F0302020204030204" pitchFamily="34" charset="0"/>
                <a:sym typeface="Lato"/>
              </a:rPr>
              <a:t>Chapter 1, Synthesis Report</a:t>
            </a: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spcAft>
                <a:spcPts val="1600"/>
              </a:spcAft>
              <a:buFont typeface="Arial" panose="020B0604020202020204" pitchFamily="34" charset="0"/>
              <a:buNone/>
            </a:pPr>
            <a:endParaRPr lang="en-GB" dirty="0"/>
          </a:p>
        </p:txBody>
      </p:sp>
      <p:cxnSp>
        <p:nvCxnSpPr>
          <p:cNvPr id="7" name="Straight Connector 6"/>
          <p:cNvCxnSpPr/>
          <p:nvPr/>
        </p:nvCxnSpPr>
        <p:spPr>
          <a:xfrm flipV="1">
            <a:off x="0" y="1505243"/>
            <a:ext cx="12192000" cy="42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9149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81;p17"/>
          <p:cNvSpPr txBox="1">
            <a:spLocks/>
          </p:cNvSpPr>
          <p:nvPr/>
        </p:nvSpPr>
        <p:spPr>
          <a:xfrm>
            <a:off x="171350" y="182550"/>
            <a:ext cx="11895464"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2400" b="1" dirty="0">
                <a:latin typeface="Calibri Light" panose="020F0302020204030204" pitchFamily="34" charset="0"/>
                <a:ea typeface="Lato"/>
                <a:cs typeface="Calibri Light" panose="020F0302020204030204" pitchFamily="34" charset="0"/>
                <a:sym typeface="Lato"/>
              </a:rPr>
              <a:t>TEEBAGRIFOOD THEORY OF CHANGE FUNCTIONAL DOMAIN</a:t>
            </a: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spcAft>
                <a:spcPts val="1600"/>
              </a:spcAft>
              <a:buFont typeface="Arial" panose="020B0604020202020204" pitchFamily="34" charset="0"/>
              <a:buNone/>
            </a:pPr>
            <a:endParaRPr lang="en-US" sz="1200" dirty="0">
              <a:latin typeface="Lato"/>
              <a:ea typeface="Lato"/>
              <a:cs typeface="Lato"/>
              <a:sym typeface="Lato"/>
            </a:endParaRPr>
          </a:p>
        </p:txBody>
      </p:sp>
      <p:sp>
        <p:nvSpPr>
          <p:cNvPr id="7" name="Google Shape;82;p17"/>
          <p:cNvSpPr txBox="1">
            <a:spLocks/>
          </p:cNvSpPr>
          <p:nvPr/>
        </p:nvSpPr>
        <p:spPr>
          <a:xfrm>
            <a:off x="10314900" y="6410100"/>
            <a:ext cx="1877100"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Font typeface="Arial" panose="020B0604020202020204" pitchFamily="34" charset="0"/>
              <a:buNone/>
            </a:pPr>
            <a:r>
              <a:rPr lang="en-GB" sz="1200" dirty="0">
                <a:latin typeface="Calibri Light" panose="020F0302020204030204" pitchFamily="34" charset="0"/>
                <a:ea typeface="Lato"/>
                <a:cs typeface="Calibri Light" panose="020F0302020204030204" pitchFamily="34" charset="0"/>
                <a:sym typeface="Lato"/>
              </a:rPr>
              <a:t>Figure 9.1</a:t>
            </a:r>
            <a:br>
              <a:rPr lang="en-GB" sz="1200" dirty="0">
                <a:latin typeface="Calibri Light" panose="020F0302020204030204" pitchFamily="34" charset="0"/>
                <a:ea typeface="Lato"/>
                <a:cs typeface="Calibri Light" panose="020F0302020204030204" pitchFamily="34" charset="0"/>
                <a:sym typeface="Lato"/>
              </a:rPr>
            </a:br>
            <a:r>
              <a:rPr lang="en-GB" sz="1200" dirty="0">
                <a:latin typeface="Calibri Light" panose="020F0302020204030204" pitchFamily="34" charset="0"/>
                <a:ea typeface="Lato"/>
                <a:cs typeface="Calibri Light" panose="020F0302020204030204" pitchFamily="34" charset="0"/>
                <a:sym typeface="Lato"/>
              </a:rPr>
              <a:t>Source: authors</a:t>
            </a: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spcAft>
                <a:spcPts val="1600"/>
              </a:spcAft>
              <a:buFont typeface="Arial" panose="020B0604020202020204" pitchFamily="34" charset="0"/>
              <a:buNone/>
            </a:pPr>
            <a:endParaRPr lang="en-GB" dirty="0"/>
          </a:p>
        </p:txBody>
      </p:sp>
      <p:pic>
        <p:nvPicPr>
          <p:cNvPr id="8" name="Google Shape;496;p76"/>
          <p:cNvPicPr preferRelativeResize="0"/>
          <p:nvPr/>
        </p:nvPicPr>
        <p:blipFill>
          <a:blip r:embed="rId3">
            <a:alphaModFix/>
          </a:blip>
          <a:stretch>
            <a:fillRect/>
          </a:stretch>
        </p:blipFill>
        <p:spPr>
          <a:xfrm>
            <a:off x="1439624" y="588072"/>
            <a:ext cx="9645719" cy="5822028"/>
          </a:xfrm>
          <a:prstGeom prst="rect">
            <a:avLst/>
          </a:prstGeom>
          <a:noFill/>
          <a:ln>
            <a:noFill/>
          </a:ln>
        </p:spPr>
      </p:pic>
    </p:spTree>
    <p:extLst>
      <p:ext uri="{BB962C8B-B14F-4D97-AF65-F5344CB8AC3E}">
        <p14:creationId xmlns:p14="http://schemas.microsoft.com/office/powerpoint/2010/main" val="15793121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669172" cy="4351338"/>
          </a:xfrm>
        </p:spPr>
        <p:txBody>
          <a:bodyPr>
            <a:normAutofit fontScale="92500" lnSpcReduction="10000"/>
          </a:bodyPr>
          <a:lstStyle/>
          <a:p>
            <a:pPr marL="0" indent="0" algn="just">
              <a:buNone/>
            </a:pPr>
            <a:r>
              <a:rPr lang="en-US" dirty="0">
                <a:latin typeface="Calibri Light" panose="020F0302020204030204" pitchFamily="34" charset="0"/>
                <a:cs typeface="Calibri Light" panose="020F0302020204030204" pitchFamily="34" charset="0"/>
              </a:rPr>
              <a:t>TEEBAgriFood is a natural candidate for a toolkit to frame and address the complexities and implementation challenges of the 2030 Agenda. TEEBAgriFood can contribute to this agenda’s integrated implementation by identifying and mapping the positive and negative externalities of specific measures with regard to achieving the different SDGs. In other words, implementing the SDGs will require showing how SDGs are interlinked across different economic sectors and policy domains, understanding how policy responses targeting one goal may impact progress towards others, and creating parliamentary and policy platforms and contexts in which different ministries can cooperate, co-design and coordinate policy responses in a holistic manner. In this regard, the follow up and review mechanisms of the 2030 Agenda offer a concrete entry point for TEEBAgriFood and are in the need of strengthening with the kind of insights offered by it.</a:t>
            </a:r>
            <a:endParaRPr lang="en-US" sz="3200" dirty="0">
              <a:latin typeface="Calibri Light" panose="020F0302020204030204" pitchFamily="34" charset="0"/>
              <a:cs typeface="Calibri Light" panose="020F0302020204030204" pitchFamily="34" charset="0"/>
            </a:endParaRPr>
          </a:p>
        </p:txBody>
      </p:sp>
      <p:sp>
        <p:nvSpPr>
          <p:cNvPr id="4" name="Title 1"/>
          <p:cNvSpPr txBox="1">
            <a:spLocks/>
          </p:cNvSpPr>
          <p:nvPr/>
        </p:nvSpPr>
        <p:spPr>
          <a:xfrm>
            <a:off x="838200" y="36097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b="1" dirty="0"/>
              <a:t>TEEBAGRIFOOD &amp; THE SDGs</a:t>
            </a:r>
          </a:p>
        </p:txBody>
      </p:sp>
      <p:cxnSp>
        <p:nvCxnSpPr>
          <p:cNvPr id="5" name="Straight Connector 4"/>
          <p:cNvCxnSpPr/>
          <p:nvPr/>
        </p:nvCxnSpPr>
        <p:spPr>
          <a:xfrm flipV="1">
            <a:off x="0" y="1505243"/>
            <a:ext cx="12192000" cy="42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4755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81;p17"/>
          <p:cNvSpPr txBox="1">
            <a:spLocks/>
          </p:cNvSpPr>
          <p:nvPr/>
        </p:nvSpPr>
        <p:spPr>
          <a:xfrm>
            <a:off x="171350" y="182550"/>
            <a:ext cx="11895464"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2400" b="1" dirty="0">
                <a:latin typeface="Calibri Light" panose="020F0302020204030204" pitchFamily="34" charset="0"/>
                <a:ea typeface="Lato"/>
                <a:cs typeface="Calibri Light" panose="020F0302020204030204" pitchFamily="34" charset="0"/>
                <a:sym typeface="Lato"/>
              </a:rPr>
              <a:t>SDG’S THREE-TIERED STRUCTURE AND LINKS TO ECO-AGRI-FOOD SYSTEMS</a:t>
            </a: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spcAft>
                <a:spcPts val="1600"/>
              </a:spcAft>
              <a:buFont typeface="Arial" panose="020B0604020202020204" pitchFamily="34" charset="0"/>
              <a:buNone/>
            </a:pPr>
            <a:endParaRPr lang="en-US" sz="1200" dirty="0">
              <a:latin typeface="Lato"/>
              <a:ea typeface="Lato"/>
              <a:cs typeface="Lato"/>
              <a:sym typeface="Lato"/>
            </a:endParaRPr>
          </a:p>
        </p:txBody>
      </p:sp>
      <p:sp>
        <p:nvSpPr>
          <p:cNvPr id="6" name="Google Shape;82;p17"/>
          <p:cNvSpPr txBox="1">
            <a:spLocks/>
          </p:cNvSpPr>
          <p:nvPr/>
        </p:nvSpPr>
        <p:spPr>
          <a:xfrm>
            <a:off x="9397218" y="6410100"/>
            <a:ext cx="2794782"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Font typeface="Arial" panose="020B0604020202020204" pitchFamily="34" charset="0"/>
              <a:buNone/>
            </a:pPr>
            <a:r>
              <a:rPr lang="en-GB" sz="1200" dirty="0">
                <a:latin typeface="Calibri Light" panose="020F0302020204030204" pitchFamily="34" charset="0"/>
                <a:ea typeface="Lato"/>
                <a:cs typeface="Calibri Light" panose="020F0302020204030204" pitchFamily="34" charset="0"/>
                <a:sym typeface="Lato"/>
              </a:rPr>
              <a:t>Figure 10.2 (modified)</a:t>
            </a:r>
            <a:br>
              <a:rPr lang="en-GB" sz="1200" dirty="0">
                <a:latin typeface="Calibri Light" panose="020F0302020204030204" pitchFamily="34" charset="0"/>
                <a:ea typeface="Lato"/>
                <a:cs typeface="Calibri Light" panose="020F0302020204030204" pitchFamily="34" charset="0"/>
                <a:sym typeface="Lato"/>
              </a:rPr>
            </a:br>
            <a:r>
              <a:rPr lang="en-GB" sz="1200" dirty="0">
                <a:latin typeface="Calibri Light" panose="020F0302020204030204" pitchFamily="34" charset="0"/>
                <a:ea typeface="Lato"/>
                <a:cs typeface="Calibri Light" panose="020F0302020204030204" pitchFamily="34" charset="0"/>
                <a:sym typeface="Lato"/>
              </a:rPr>
              <a:t>Source: authors, adapted from EAT 2016</a:t>
            </a: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buFont typeface="Arial" panose="020B0604020202020204" pitchFamily="34" charset="0"/>
              <a:buNone/>
            </a:pPr>
            <a:endParaRPr lang="en-GB" sz="1200" dirty="0">
              <a:latin typeface="Lato"/>
              <a:ea typeface="Lato"/>
              <a:cs typeface="Lato"/>
              <a:sym typeface="Lato"/>
            </a:endParaRPr>
          </a:p>
          <a:p>
            <a:pPr marL="0" indent="0" algn="r">
              <a:spcBef>
                <a:spcPts val="1600"/>
              </a:spcBef>
              <a:spcAft>
                <a:spcPts val="1600"/>
              </a:spcAft>
              <a:buFont typeface="Arial" panose="020B0604020202020204" pitchFamily="34" charset="0"/>
              <a:buNone/>
            </a:pPr>
            <a:endParaRPr lang="en-GB" dirty="0"/>
          </a:p>
        </p:txBody>
      </p:sp>
      <p:pic>
        <p:nvPicPr>
          <p:cNvPr id="2" name="Picture 1"/>
          <p:cNvPicPr>
            <a:picLocks noChangeAspect="1"/>
          </p:cNvPicPr>
          <p:nvPr/>
        </p:nvPicPr>
        <p:blipFill rotWithShape="1">
          <a:blip r:embed="rId3"/>
          <a:srcRect r="881" b="466"/>
          <a:stretch/>
        </p:blipFill>
        <p:spPr>
          <a:xfrm>
            <a:off x="2132497" y="621676"/>
            <a:ext cx="7911835" cy="6004208"/>
          </a:xfrm>
          <a:prstGeom prst="rect">
            <a:avLst/>
          </a:prstGeom>
        </p:spPr>
      </p:pic>
    </p:spTree>
    <p:extLst>
      <p:ext uri="{BB962C8B-B14F-4D97-AF65-F5344CB8AC3E}">
        <p14:creationId xmlns:p14="http://schemas.microsoft.com/office/powerpoint/2010/main" val="40472442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title"/>
          </p:nvPr>
        </p:nvSpPr>
        <p:spPr>
          <a:xfrm>
            <a:off x="838200" y="365125"/>
            <a:ext cx="10515600" cy="1325563"/>
          </a:xfrm>
        </p:spPr>
        <p:txBody>
          <a:bodyPr>
            <a:normAutofit/>
          </a:bodyPr>
          <a:lstStyle/>
          <a:p>
            <a:r>
              <a:rPr lang="en-US" sz="5400" b="1" dirty="0"/>
              <a:t>ANALYSIS</a:t>
            </a:r>
          </a:p>
        </p:txBody>
      </p:sp>
      <p:grpSp>
        <p:nvGrpSpPr>
          <p:cNvPr id="19" name="Group 18"/>
          <p:cNvGrpSpPr/>
          <p:nvPr/>
        </p:nvGrpSpPr>
        <p:grpSpPr>
          <a:xfrm>
            <a:off x="222804" y="1724800"/>
            <a:ext cx="11746391" cy="4310054"/>
            <a:chOff x="197270" y="1555983"/>
            <a:chExt cx="11746391" cy="4310054"/>
          </a:xfrm>
        </p:grpSpPr>
        <p:grpSp>
          <p:nvGrpSpPr>
            <p:cNvPr id="10" name="Group 9"/>
            <p:cNvGrpSpPr/>
            <p:nvPr/>
          </p:nvGrpSpPr>
          <p:grpSpPr>
            <a:xfrm>
              <a:off x="197270" y="1555983"/>
              <a:ext cx="11746391" cy="4310054"/>
              <a:chOff x="197270" y="666983"/>
              <a:chExt cx="11746391" cy="4310054"/>
            </a:xfrm>
          </p:grpSpPr>
          <p:grpSp>
            <p:nvGrpSpPr>
              <p:cNvPr id="9" name="Group 8"/>
              <p:cNvGrpSpPr/>
              <p:nvPr/>
            </p:nvGrpSpPr>
            <p:grpSpPr>
              <a:xfrm>
                <a:off x="197270" y="666983"/>
                <a:ext cx="11746391" cy="3202888"/>
                <a:chOff x="197270" y="666983"/>
                <a:chExt cx="11746391" cy="3202888"/>
              </a:xfrm>
            </p:grpSpPr>
            <p:pic>
              <p:nvPicPr>
                <p:cNvPr id="1026" name="Picture 2" descr="http://teebweb.org/agrifood/wp-content/uploads/2018/06/Report_covers_Page_1-212x30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9308" y="666984"/>
                  <a:ext cx="2263373" cy="3202887"/>
                </a:xfrm>
                <a:prstGeom prst="rect">
                  <a:avLst/>
                </a:prstGeom>
                <a:noFill/>
                <a:ln>
                  <a:solidFill>
                    <a:schemeClr val="tx1"/>
                  </a:solidFill>
                </a:ln>
              </p:spPr>
            </p:pic>
            <p:pic>
              <p:nvPicPr>
                <p:cNvPr id="1028" name="Picture 4" descr="http://teebweb.org/agrifood/wp-content/uploads/2018/07/Pages-from-Synthesis_report_lowres-212x3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0287" y="666983"/>
                  <a:ext cx="2263374" cy="320288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a:off x="5154125" y="666983"/>
                  <a:ext cx="2263782" cy="3202059"/>
                </a:xfrm>
                <a:prstGeom prst="rect">
                  <a:avLst/>
                </a:prstGeom>
                <a:noFill/>
                <a:ln>
                  <a:solidFill>
                    <a:schemeClr val="tx1"/>
                  </a:solidFill>
                </a:ln>
              </p:spPr>
            </p:pic>
            <p:pic>
              <p:nvPicPr>
                <p:cNvPr id="5" name="Picture 4"/>
                <p:cNvPicPr>
                  <a:picLocks noChangeAspect="1"/>
                </p:cNvPicPr>
                <p:nvPr/>
              </p:nvPicPr>
              <p:blipFill>
                <a:blip r:embed="rId5"/>
                <a:stretch>
                  <a:fillRect/>
                </a:stretch>
              </p:blipFill>
              <p:spPr>
                <a:xfrm>
                  <a:off x="2673327" y="666983"/>
                  <a:ext cx="2482900" cy="3202888"/>
                </a:xfrm>
                <a:prstGeom prst="rect">
                  <a:avLst/>
                </a:prstGeom>
                <a:noFill/>
                <a:ln>
                  <a:solidFill>
                    <a:schemeClr val="tx1"/>
                  </a:solidFill>
                </a:ln>
              </p:spPr>
            </p:pic>
            <p:pic>
              <p:nvPicPr>
                <p:cNvPr id="6" name="Picture 5"/>
                <p:cNvPicPr>
                  <a:picLocks noChangeAspect="1"/>
                </p:cNvPicPr>
                <p:nvPr/>
              </p:nvPicPr>
              <p:blipFill>
                <a:blip r:embed="rId6"/>
                <a:stretch>
                  <a:fillRect/>
                </a:stretch>
              </p:blipFill>
              <p:spPr>
                <a:xfrm>
                  <a:off x="197270" y="667814"/>
                  <a:ext cx="2478159" cy="3202057"/>
                </a:xfrm>
                <a:prstGeom prst="rect">
                  <a:avLst/>
                </a:prstGeom>
                <a:noFill/>
                <a:ln>
                  <a:solidFill>
                    <a:schemeClr val="tx1"/>
                  </a:solidFill>
                </a:ln>
              </p:spPr>
            </p:pic>
          </p:grpSp>
          <p:sp>
            <p:nvSpPr>
              <p:cNvPr id="8" name="TextBox 7"/>
              <p:cNvSpPr txBox="1"/>
              <p:nvPr/>
            </p:nvSpPr>
            <p:spPr>
              <a:xfrm>
                <a:off x="765973" y="3869042"/>
                <a:ext cx="1340753" cy="738664"/>
              </a:xfrm>
              <a:prstGeom prst="rect">
                <a:avLst/>
              </a:prstGeom>
              <a:noFill/>
            </p:spPr>
            <p:txBody>
              <a:bodyPr wrap="none" rtlCol="0">
                <a:spAutoFit/>
              </a:bodyPr>
              <a:lstStyle/>
              <a:p>
                <a:pPr algn="ctr"/>
                <a:r>
                  <a:rPr lang="en-US" sz="2400" b="1" dirty="0">
                    <a:latin typeface="Calibri Light" panose="020F0302020204030204" pitchFamily="34" charset="0"/>
                    <a:cs typeface="Calibri Light" panose="020F0302020204030204" pitchFamily="34" charset="0"/>
                  </a:rPr>
                  <a:t>CONCEPT</a:t>
                </a:r>
              </a:p>
              <a:p>
                <a:pPr algn="ctr"/>
                <a:r>
                  <a:rPr lang="en-US" dirty="0">
                    <a:latin typeface="Calibri Light" panose="020F0302020204030204" pitchFamily="34" charset="0"/>
                    <a:cs typeface="Calibri Light" panose="020F0302020204030204" pitchFamily="34" charset="0"/>
                  </a:rPr>
                  <a:t>Feb 2014</a:t>
                </a:r>
              </a:p>
            </p:txBody>
          </p:sp>
          <p:sp>
            <p:nvSpPr>
              <p:cNvPr id="12" name="TextBox 11"/>
              <p:cNvSpPr txBox="1"/>
              <p:nvPr/>
            </p:nvSpPr>
            <p:spPr>
              <a:xfrm>
                <a:off x="3124816" y="3869042"/>
                <a:ext cx="1579921" cy="738664"/>
              </a:xfrm>
              <a:prstGeom prst="rect">
                <a:avLst/>
              </a:prstGeom>
              <a:noFill/>
            </p:spPr>
            <p:txBody>
              <a:bodyPr wrap="none" rtlCol="0">
                <a:spAutoFit/>
              </a:bodyPr>
              <a:lstStyle/>
              <a:p>
                <a:pPr algn="ctr"/>
                <a:r>
                  <a:rPr lang="en-US" sz="2400" b="1" dirty="0">
                    <a:latin typeface="Calibri Light" panose="020F0302020204030204" pitchFamily="34" charset="0"/>
                    <a:cs typeface="Calibri Light" panose="020F0302020204030204" pitchFamily="34" charset="0"/>
                  </a:rPr>
                  <a:t>‘TOWARDS’</a:t>
                </a:r>
              </a:p>
              <a:p>
                <a:pPr algn="ctr"/>
                <a:r>
                  <a:rPr lang="en-US" dirty="0">
                    <a:latin typeface="Calibri Light" panose="020F0302020204030204" pitchFamily="34" charset="0"/>
                    <a:cs typeface="Calibri Light" panose="020F0302020204030204" pitchFamily="34" charset="0"/>
                  </a:rPr>
                  <a:t>May 2015</a:t>
                </a:r>
              </a:p>
            </p:txBody>
          </p:sp>
          <p:sp>
            <p:nvSpPr>
              <p:cNvPr id="14" name="TextBox 13"/>
              <p:cNvSpPr txBox="1"/>
              <p:nvPr/>
            </p:nvSpPr>
            <p:spPr>
              <a:xfrm>
                <a:off x="5176139" y="3869041"/>
                <a:ext cx="2219774" cy="1107996"/>
              </a:xfrm>
              <a:prstGeom prst="rect">
                <a:avLst/>
              </a:prstGeom>
              <a:noFill/>
            </p:spPr>
            <p:txBody>
              <a:bodyPr wrap="none" rtlCol="0">
                <a:spAutoFit/>
              </a:bodyPr>
              <a:lstStyle/>
              <a:p>
                <a:pPr algn="ctr"/>
                <a:r>
                  <a:rPr lang="en-US" sz="2400" b="1" dirty="0">
                    <a:latin typeface="Calibri Light" panose="020F0302020204030204" pitchFamily="34" charset="0"/>
                    <a:cs typeface="Calibri Light" panose="020F0302020204030204" pitchFamily="34" charset="0"/>
                  </a:rPr>
                  <a:t>INTERIM</a:t>
                </a:r>
              </a:p>
              <a:p>
                <a:pPr algn="ctr"/>
                <a:r>
                  <a:rPr lang="en-US" dirty="0">
                    <a:latin typeface="Calibri Light" panose="020F0302020204030204" pitchFamily="34" charset="0"/>
                    <a:cs typeface="Calibri Light" panose="020F0302020204030204" pitchFamily="34" charset="0"/>
                  </a:rPr>
                  <a:t>Dec 2015</a:t>
                </a:r>
              </a:p>
              <a:p>
                <a:pPr algn="ctr"/>
                <a:r>
                  <a:rPr lang="en-US" sz="1200" dirty="0">
                    <a:latin typeface="Calibri Light" panose="020F0302020204030204" pitchFamily="34" charset="0"/>
                    <a:cs typeface="Calibri Light" panose="020F0302020204030204" pitchFamily="34" charset="0"/>
                  </a:rPr>
                  <a:t>Launched at </a:t>
                </a:r>
              </a:p>
              <a:p>
                <a:pPr algn="ctr"/>
                <a:r>
                  <a:rPr lang="en-US" sz="1200" dirty="0">
                    <a:latin typeface="Calibri Light" panose="020F0302020204030204" pitchFamily="34" charset="0"/>
                    <a:cs typeface="Calibri Light" panose="020F0302020204030204" pitchFamily="34" charset="0"/>
                  </a:rPr>
                  <a:t>Global Landscapes Forum (Paris)</a:t>
                </a:r>
              </a:p>
            </p:txBody>
          </p:sp>
          <p:sp>
            <p:nvSpPr>
              <p:cNvPr id="15" name="TextBox 14"/>
              <p:cNvSpPr txBox="1"/>
              <p:nvPr/>
            </p:nvSpPr>
            <p:spPr>
              <a:xfrm>
                <a:off x="7488359" y="3869040"/>
                <a:ext cx="2121478" cy="461665"/>
              </a:xfrm>
              <a:prstGeom prst="rect">
                <a:avLst/>
              </a:prstGeom>
              <a:noFill/>
            </p:spPr>
            <p:txBody>
              <a:bodyPr wrap="none" rtlCol="0">
                <a:spAutoFit/>
              </a:bodyPr>
              <a:lstStyle/>
              <a:p>
                <a:pPr algn="ctr"/>
                <a:r>
                  <a:rPr lang="en-US" sz="2400" b="1" dirty="0">
                    <a:latin typeface="Calibri Light" panose="020F0302020204030204" pitchFamily="34" charset="0"/>
                    <a:cs typeface="Calibri Light" panose="020F0302020204030204" pitchFamily="34" charset="0"/>
                  </a:rPr>
                  <a:t>‘FOUNDATIONS’</a:t>
                </a:r>
              </a:p>
            </p:txBody>
          </p:sp>
          <p:sp>
            <p:nvSpPr>
              <p:cNvPr id="16" name="TextBox 15"/>
              <p:cNvSpPr txBox="1"/>
              <p:nvPr/>
            </p:nvSpPr>
            <p:spPr>
              <a:xfrm>
                <a:off x="10071575" y="3869039"/>
                <a:ext cx="1477007" cy="461665"/>
              </a:xfrm>
              <a:prstGeom prst="rect">
                <a:avLst/>
              </a:prstGeom>
              <a:noFill/>
            </p:spPr>
            <p:txBody>
              <a:bodyPr wrap="none" rtlCol="0">
                <a:spAutoFit/>
              </a:bodyPr>
              <a:lstStyle/>
              <a:p>
                <a:pPr algn="ctr"/>
                <a:r>
                  <a:rPr lang="en-US" sz="2400" b="1" dirty="0">
                    <a:latin typeface="Calibri Light" panose="020F0302020204030204" pitchFamily="34" charset="0"/>
                    <a:cs typeface="Calibri Light" panose="020F0302020204030204" pitchFamily="34" charset="0"/>
                  </a:rPr>
                  <a:t>SYNTHESIS</a:t>
                </a:r>
              </a:p>
            </p:txBody>
          </p:sp>
        </p:grpSp>
        <p:sp>
          <p:nvSpPr>
            <p:cNvPr id="13" name="TextBox 12"/>
            <p:cNvSpPr txBox="1"/>
            <p:nvPr/>
          </p:nvSpPr>
          <p:spPr>
            <a:xfrm>
              <a:off x="7936596" y="5127373"/>
              <a:ext cx="3479800" cy="738664"/>
            </a:xfrm>
            <a:prstGeom prst="rect">
              <a:avLst/>
            </a:prstGeom>
            <a:noFill/>
          </p:spPr>
          <p:txBody>
            <a:bodyPr wrap="square" rtlCol="0">
              <a:spAutoFit/>
            </a:bodyPr>
            <a:lstStyle/>
            <a:p>
              <a:pPr algn="ctr"/>
              <a:r>
                <a:rPr lang="en-US" dirty="0">
                  <a:latin typeface="Calibri Light" panose="020F0302020204030204" pitchFamily="34" charset="0"/>
                  <a:cs typeface="Calibri Light" panose="020F0302020204030204" pitchFamily="34" charset="0"/>
                </a:rPr>
                <a:t>Jun 2018</a:t>
              </a:r>
            </a:p>
            <a:p>
              <a:pPr algn="ctr"/>
              <a:r>
                <a:rPr lang="en-US" sz="1200" dirty="0">
                  <a:latin typeface="Calibri Light" panose="020F0302020204030204" pitchFamily="34" charset="0"/>
                  <a:cs typeface="Calibri Light" panose="020F0302020204030204" pitchFamily="34" charset="0"/>
                </a:rPr>
                <a:t>Launched at </a:t>
              </a:r>
            </a:p>
            <a:p>
              <a:pPr algn="ctr"/>
              <a:r>
                <a:rPr lang="en-US" sz="1200" dirty="0">
                  <a:latin typeface="Calibri Light" panose="020F0302020204030204" pitchFamily="34" charset="0"/>
                  <a:cs typeface="Calibri Light" panose="020F0302020204030204" pitchFamily="34" charset="0"/>
                </a:rPr>
                <a:t>World Environment Day (New Delhi)</a:t>
              </a:r>
            </a:p>
          </p:txBody>
        </p:sp>
      </p:grpSp>
      <p:sp>
        <p:nvSpPr>
          <p:cNvPr id="20" name="TextBox 19"/>
          <p:cNvSpPr txBox="1"/>
          <p:nvPr/>
        </p:nvSpPr>
        <p:spPr>
          <a:xfrm>
            <a:off x="58015" y="5685611"/>
            <a:ext cx="10039094" cy="1200329"/>
          </a:xfrm>
          <a:prstGeom prst="rect">
            <a:avLst/>
          </a:prstGeom>
          <a:noFill/>
        </p:spPr>
        <p:txBody>
          <a:bodyPr wrap="square" rtlCol="0">
            <a:spAutoFit/>
          </a:bodyPr>
          <a:lstStyle/>
          <a:p>
            <a:r>
              <a:rPr lang="en-US" i="1" dirty="0">
                <a:latin typeface="Calibri Light" panose="020F0302020204030204" pitchFamily="34" charset="0"/>
                <a:cs typeface="Calibri Light" panose="020F0302020204030204" pitchFamily="34" charset="0"/>
              </a:rPr>
              <a:t>Study Leader: Alexander Mueller</a:t>
            </a:r>
          </a:p>
          <a:p>
            <a:r>
              <a:rPr lang="en-US" i="1" dirty="0">
                <a:latin typeface="Calibri Light" panose="020F0302020204030204" pitchFamily="34" charset="0"/>
                <a:cs typeface="Calibri Light" panose="020F0302020204030204" pitchFamily="34" charset="0"/>
              </a:rPr>
              <a:t>Project Steering Committee</a:t>
            </a:r>
          </a:p>
          <a:p>
            <a:r>
              <a:rPr lang="en-US" i="1" dirty="0">
                <a:latin typeface="Calibri Light" panose="020F0302020204030204" pitchFamily="34" charset="0"/>
                <a:cs typeface="Calibri Light" panose="020F0302020204030204" pitchFamily="34" charset="0"/>
              </a:rPr>
              <a:t>150+ contributors from 30+ countries contributed to the ‘Foundations’ report</a:t>
            </a:r>
          </a:p>
          <a:p>
            <a:r>
              <a:rPr lang="en-US" i="1" dirty="0">
                <a:latin typeface="Calibri Light" panose="020F0302020204030204" pitchFamily="34" charset="0"/>
                <a:cs typeface="Calibri Light" panose="020F0302020204030204" pitchFamily="34" charset="0"/>
              </a:rPr>
              <a:t>Available for download in Arabic, Chinese, French, Spanish and Russian (Synthesis only)</a:t>
            </a:r>
          </a:p>
        </p:txBody>
      </p:sp>
      <p:cxnSp>
        <p:nvCxnSpPr>
          <p:cNvPr id="25" name="Straight Connector 24"/>
          <p:cNvCxnSpPr/>
          <p:nvPr/>
        </p:nvCxnSpPr>
        <p:spPr>
          <a:xfrm flipV="1">
            <a:off x="0" y="1505243"/>
            <a:ext cx="12192000" cy="42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528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title"/>
          </p:nvPr>
        </p:nvSpPr>
        <p:spPr>
          <a:xfrm>
            <a:off x="838200" y="365125"/>
            <a:ext cx="5660571" cy="1325563"/>
          </a:xfrm>
        </p:spPr>
        <p:txBody>
          <a:bodyPr>
            <a:normAutofit/>
          </a:bodyPr>
          <a:lstStyle/>
          <a:p>
            <a:r>
              <a:rPr lang="en-US" sz="5400" b="1" dirty="0"/>
              <a:t>IMPLEMENTATION</a:t>
            </a:r>
          </a:p>
        </p:txBody>
      </p:sp>
      <p:sp>
        <p:nvSpPr>
          <p:cNvPr id="2" name="TextBox 1"/>
          <p:cNvSpPr txBox="1"/>
          <p:nvPr/>
        </p:nvSpPr>
        <p:spPr>
          <a:xfrm>
            <a:off x="127907" y="1690688"/>
            <a:ext cx="11936185" cy="5801588"/>
          </a:xfrm>
          <a:prstGeom prst="rect">
            <a:avLst/>
          </a:prstGeom>
          <a:noFill/>
        </p:spPr>
        <p:txBody>
          <a:bodyPr wrap="square" numCol="3" spcCol="360000" rtlCol="0">
            <a:spAutoFit/>
          </a:bodyPr>
          <a:lstStyle/>
          <a:p>
            <a:pPr lvl="1" algn="ctr">
              <a:spcAft>
                <a:spcPts val="600"/>
              </a:spcAft>
            </a:pPr>
            <a:r>
              <a:rPr lang="en-US" sz="2200" b="1" dirty="0">
                <a:latin typeface="Calibri Light" panose="020F0302020204030204" pitchFamily="34" charset="0"/>
                <a:cs typeface="Calibri Light" panose="020F0302020204030204" pitchFamily="34" charset="0"/>
              </a:rPr>
              <a:t>AFRICA PILOT STUDIES</a:t>
            </a:r>
          </a:p>
          <a:p>
            <a:pPr lvl="1" algn="just">
              <a:spcAft>
                <a:spcPts val="1200"/>
              </a:spcAft>
            </a:pPr>
            <a:r>
              <a:rPr lang="en-US" sz="2000" dirty="0">
                <a:latin typeface="Calibri Light" panose="020F0302020204030204" pitchFamily="34" charset="0"/>
                <a:cs typeface="Calibri Light" panose="020F0302020204030204" pitchFamily="34" charset="0"/>
              </a:rPr>
              <a:t>with support from the </a:t>
            </a:r>
            <a:r>
              <a:rPr lang="en-US" sz="2000" i="1" dirty="0">
                <a:latin typeface="Calibri Light" panose="020F0302020204030204" pitchFamily="34" charset="0"/>
                <a:cs typeface="Calibri Light" panose="020F0302020204030204" pitchFamily="34" charset="0"/>
              </a:rPr>
              <a:t>European Commission DG for International Cooperation and Development</a:t>
            </a:r>
          </a:p>
          <a:p>
            <a:pPr marL="742950" lvl="1" indent="-285750" algn="just">
              <a:spcAft>
                <a:spcPts val="600"/>
              </a:spcAft>
              <a:buFont typeface="Arial" panose="020B0604020202020204" pitchFamily="34" charset="0"/>
              <a:buChar char="•"/>
            </a:pPr>
            <a:r>
              <a:rPr lang="en-US" dirty="0">
                <a:latin typeface="Calibri Light" panose="020F0302020204030204" pitchFamily="34" charset="0"/>
                <a:cs typeface="Calibri Light" panose="020F0302020204030204" pitchFamily="34" charset="0"/>
              </a:rPr>
              <a:t>rice systems in Senegal</a:t>
            </a:r>
          </a:p>
          <a:p>
            <a:pPr marL="742950" lvl="1" indent="-285750" algn="just">
              <a:spcAft>
                <a:spcPts val="600"/>
              </a:spcAft>
              <a:buFont typeface="Arial" panose="020B0604020202020204" pitchFamily="34" charset="0"/>
              <a:buChar char="•"/>
            </a:pPr>
            <a:r>
              <a:rPr lang="en-US" dirty="0">
                <a:latin typeface="Calibri Light" panose="020F0302020204030204" pitchFamily="34" charset="0"/>
                <a:cs typeface="Calibri Light" panose="020F0302020204030204" pitchFamily="34" charset="0"/>
              </a:rPr>
              <a:t>coffee systems in Ethiopia</a:t>
            </a:r>
          </a:p>
          <a:p>
            <a:pPr marL="742950" lvl="1" indent="-285750" algn="just">
              <a:spcAft>
                <a:spcPts val="600"/>
              </a:spcAft>
              <a:buFont typeface="Arial" panose="020B0604020202020204" pitchFamily="34" charset="0"/>
              <a:buChar char="•"/>
            </a:pPr>
            <a:r>
              <a:rPr lang="en-US" dirty="0">
                <a:latin typeface="Calibri Light" panose="020F0302020204030204" pitchFamily="34" charset="0"/>
                <a:cs typeface="Calibri Light" panose="020F0302020204030204" pitchFamily="34" charset="0"/>
              </a:rPr>
              <a:t>cacao systems in Ghana</a:t>
            </a:r>
          </a:p>
          <a:p>
            <a:pPr marL="742950" lvl="1" indent="-285750" algn="just">
              <a:spcAft>
                <a:spcPts val="600"/>
              </a:spcAft>
              <a:buFont typeface="Arial" panose="020B0604020202020204" pitchFamily="34" charset="0"/>
              <a:buChar char="•"/>
            </a:pPr>
            <a:r>
              <a:rPr lang="en-US" dirty="0">
                <a:latin typeface="Calibri Light" panose="020F0302020204030204" pitchFamily="34" charset="0"/>
                <a:cs typeface="Calibri Light" panose="020F0302020204030204" pitchFamily="34" charset="0"/>
              </a:rPr>
              <a:t>livestock systems in Tanzania</a:t>
            </a:r>
          </a:p>
          <a:p>
            <a:pPr algn="ctr">
              <a:spcAft>
                <a:spcPts val="600"/>
              </a:spcAft>
            </a:pPr>
            <a:endParaRPr lang="en-US" sz="2200" b="1" dirty="0">
              <a:latin typeface="Calibri Light" panose="020F0302020204030204" pitchFamily="34" charset="0"/>
              <a:cs typeface="Calibri Light" panose="020F0302020204030204" pitchFamily="34" charset="0"/>
            </a:endParaRPr>
          </a:p>
          <a:p>
            <a:pPr algn="ctr">
              <a:spcAft>
                <a:spcPts val="600"/>
              </a:spcAft>
            </a:pPr>
            <a:endParaRPr lang="en-US" sz="2200" b="1" dirty="0">
              <a:latin typeface="Calibri Light" panose="020F0302020204030204" pitchFamily="34" charset="0"/>
              <a:cs typeface="Calibri Light" panose="020F0302020204030204" pitchFamily="34" charset="0"/>
            </a:endParaRPr>
          </a:p>
          <a:p>
            <a:pPr algn="ctr">
              <a:spcAft>
                <a:spcPts val="600"/>
              </a:spcAft>
            </a:pPr>
            <a:endParaRPr lang="en-US" sz="2200" b="1" dirty="0">
              <a:latin typeface="Calibri Light" panose="020F0302020204030204" pitchFamily="34" charset="0"/>
              <a:cs typeface="Calibri Light" panose="020F0302020204030204" pitchFamily="34" charset="0"/>
            </a:endParaRPr>
          </a:p>
          <a:p>
            <a:pPr algn="ctr">
              <a:spcAft>
                <a:spcPts val="600"/>
              </a:spcAft>
            </a:pPr>
            <a:endParaRPr lang="en-US" sz="2200" b="1" dirty="0">
              <a:latin typeface="Calibri Light" panose="020F0302020204030204" pitchFamily="34" charset="0"/>
              <a:cs typeface="Calibri Light" panose="020F0302020204030204" pitchFamily="34" charset="0"/>
            </a:endParaRPr>
          </a:p>
          <a:p>
            <a:pPr algn="ctr">
              <a:spcAft>
                <a:spcPts val="600"/>
              </a:spcAft>
            </a:pPr>
            <a:endParaRPr lang="en-US" sz="2200" b="1" dirty="0">
              <a:latin typeface="Calibri Light" panose="020F0302020204030204" pitchFamily="34" charset="0"/>
              <a:cs typeface="Calibri Light" panose="020F0302020204030204" pitchFamily="34" charset="0"/>
            </a:endParaRPr>
          </a:p>
          <a:p>
            <a:pPr algn="ctr">
              <a:spcAft>
                <a:spcPts val="600"/>
              </a:spcAft>
            </a:pPr>
            <a:endParaRPr lang="en-US" sz="2200" b="1" dirty="0">
              <a:latin typeface="Calibri Light" panose="020F0302020204030204" pitchFamily="34" charset="0"/>
              <a:cs typeface="Calibri Light" panose="020F0302020204030204" pitchFamily="34" charset="0"/>
            </a:endParaRPr>
          </a:p>
          <a:p>
            <a:pPr algn="ctr">
              <a:spcAft>
                <a:spcPts val="600"/>
              </a:spcAft>
            </a:pPr>
            <a:r>
              <a:rPr lang="en-US" sz="2200" b="1" dirty="0">
                <a:latin typeface="Calibri Light" panose="020F0302020204030204" pitchFamily="34" charset="0"/>
                <a:cs typeface="Calibri Light" panose="020F0302020204030204" pitchFamily="34" charset="0"/>
              </a:rPr>
              <a:t>FRAMEWORK-TESTING STUDIES </a:t>
            </a:r>
          </a:p>
          <a:p>
            <a:pPr algn="just"/>
            <a:r>
              <a:rPr lang="en-US" sz="2000" dirty="0">
                <a:latin typeface="Calibri Light" panose="020F0302020204030204" pitchFamily="34" charset="0"/>
                <a:cs typeface="Calibri Light" panose="020F0302020204030204" pitchFamily="34" charset="0"/>
              </a:rPr>
              <a:t>with support from the </a:t>
            </a:r>
            <a:r>
              <a:rPr lang="en-US" sz="2000" i="1" dirty="0">
                <a:latin typeface="Calibri Light" panose="020F0302020204030204" pitchFamily="34" charset="0"/>
                <a:cs typeface="Calibri Light" panose="020F0302020204030204" pitchFamily="34" charset="0"/>
              </a:rPr>
              <a:t>Global Alliance for the Future of Food</a:t>
            </a:r>
          </a:p>
          <a:p>
            <a:pPr algn="just"/>
            <a:endParaRPr lang="en-US" sz="2000" i="1" dirty="0">
              <a:latin typeface="Calibri Light" panose="020F0302020204030204" pitchFamily="34" charset="0"/>
              <a:cs typeface="Calibri Light" panose="020F0302020204030204" pitchFamily="34" charset="0"/>
            </a:endParaRPr>
          </a:p>
          <a:p>
            <a:pPr algn="just">
              <a:spcAft>
                <a:spcPts val="1200"/>
              </a:spcAft>
            </a:pPr>
            <a:endParaRPr lang="en-US" sz="2000" i="1" dirty="0">
              <a:latin typeface="Calibri Light" panose="020F0302020204030204" pitchFamily="34" charset="0"/>
              <a:cs typeface="Calibri Light" panose="020F0302020204030204" pitchFamily="34" charset="0"/>
            </a:endParaRPr>
          </a:p>
          <a:p>
            <a:pPr marL="742950" lvl="1" indent="-285750">
              <a:spcAft>
                <a:spcPts val="600"/>
              </a:spcAft>
              <a:buFont typeface="Arial" panose="020B0604020202020204" pitchFamily="34" charset="0"/>
              <a:buChar char="•"/>
            </a:pPr>
            <a:r>
              <a:rPr lang="en-US" dirty="0">
                <a:latin typeface="Calibri Light" panose="020F0302020204030204" pitchFamily="34" charset="0"/>
                <a:cs typeface="Calibri Light" panose="020F0302020204030204" pitchFamily="34" charset="0"/>
              </a:rPr>
              <a:t>conventional vs. organic wheat cultivation (Punjab, India)</a:t>
            </a:r>
          </a:p>
          <a:p>
            <a:pPr marL="742950" lvl="1" indent="-285750">
              <a:spcAft>
                <a:spcPts val="600"/>
              </a:spcAft>
              <a:buFont typeface="Arial" panose="020B0604020202020204" pitchFamily="34" charset="0"/>
              <a:buChar char="•"/>
            </a:pPr>
            <a:r>
              <a:rPr lang="en-US" dirty="0">
                <a:latin typeface="Calibri Light" panose="020F0302020204030204" pitchFamily="34" charset="0"/>
                <a:cs typeface="Calibri Light" panose="020F0302020204030204" pitchFamily="34" charset="0"/>
              </a:rPr>
              <a:t>cattle ranching and soybean-maize (Brazilian Amazon)</a:t>
            </a:r>
          </a:p>
          <a:p>
            <a:pPr marL="742950" lvl="1" indent="-285750">
              <a:buFont typeface="Arial" panose="020B0604020202020204" pitchFamily="34" charset="0"/>
              <a:buChar char="•"/>
            </a:pPr>
            <a:endParaRPr lang="en-US" dirty="0">
              <a:latin typeface="Calibri Light" panose="020F0302020204030204" pitchFamily="34" charset="0"/>
              <a:cs typeface="Calibri Light" panose="020F0302020204030204" pitchFamily="34" charset="0"/>
            </a:endParaRPr>
          </a:p>
          <a:p>
            <a:pPr lvl="1"/>
            <a:endParaRPr lang="en-US" dirty="0">
              <a:latin typeface="Calibri Light" panose="020F0302020204030204" pitchFamily="34" charset="0"/>
              <a:cs typeface="Calibri Light" panose="020F0302020204030204" pitchFamily="34" charset="0"/>
            </a:endParaRPr>
          </a:p>
          <a:p>
            <a:pPr algn="ctr">
              <a:spcAft>
                <a:spcPts val="600"/>
              </a:spcAft>
            </a:pPr>
            <a:endParaRPr lang="en-US" sz="2200" b="1" dirty="0">
              <a:latin typeface="Calibri Light" panose="020F0302020204030204" pitchFamily="34" charset="0"/>
              <a:cs typeface="Calibri Light" panose="020F0302020204030204" pitchFamily="34" charset="0"/>
            </a:endParaRPr>
          </a:p>
          <a:p>
            <a:pPr algn="ctr">
              <a:spcAft>
                <a:spcPts val="600"/>
              </a:spcAft>
            </a:pPr>
            <a:endParaRPr lang="en-US" sz="2200" b="1" dirty="0">
              <a:latin typeface="Calibri Light" panose="020F0302020204030204" pitchFamily="34" charset="0"/>
              <a:cs typeface="Calibri Light" panose="020F0302020204030204" pitchFamily="34" charset="0"/>
            </a:endParaRPr>
          </a:p>
          <a:p>
            <a:pPr algn="ctr">
              <a:spcAft>
                <a:spcPts val="600"/>
              </a:spcAft>
            </a:pPr>
            <a:endParaRPr lang="en-US" sz="2200" b="1" dirty="0">
              <a:latin typeface="Calibri Light" panose="020F0302020204030204" pitchFamily="34" charset="0"/>
              <a:cs typeface="Calibri Light" panose="020F0302020204030204" pitchFamily="34" charset="0"/>
            </a:endParaRPr>
          </a:p>
          <a:p>
            <a:pPr algn="ctr">
              <a:spcAft>
                <a:spcPts val="600"/>
              </a:spcAft>
            </a:pPr>
            <a:endParaRPr lang="en-US" sz="2200" b="1" dirty="0">
              <a:latin typeface="Calibri Light" panose="020F0302020204030204" pitchFamily="34" charset="0"/>
              <a:cs typeface="Calibri Light" panose="020F0302020204030204" pitchFamily="34" charset="0"/>
            </a:endParaRPr>
          </a:p>
          <a:p>
            <a:pPr algn="ctr">
              <a:spcAft>
                <a:spcPts val="600"/>
              </a:spcAft>
            </a:pPr>
            <a:endParaRPr lang="en-US" sz="2200" b="1" dirty="0">
              <a:latin typeface="Calibri Light" panose="020F0302020204030204" pitchFamily="34" charset="0"/>
              <a:cs typeface="Calibri Light" panose="020F0302020204030204" pitchFamily="34" charset="0"/>
            </a:endParaRPr>
          </a:p>
          <a:p>
            <a:pPr algn="ctr">
              <a:spcAft>
                <a:spcPts val="600"/>
              </a:spcAft>
            </a:pPr>
            <a:r>
              <a:rPr lang="en-US" sz="2200" b="1" dirty="0">
                <a:latin typeface="Calibri Light" panose="020F0302020204030204" pitchFamily="34" charset="0"/>
                <a:cs typeface="Calibri Light" panose="020F0302020204030204" pitchFamily="34" charset="0"/>
              </a:rPr>
              <a:t>COUNTRY IMPLEMENTATION </a:t>
            </a:r>
          </a:p>
          <a:p>
            <a:pPr algn="just">
              <a:spcAft>
                <a:spcPts val="1200"/>
              </a:spcAft>
            </a:pPr>
            <a:r>
              <a:rPr lang="en-US" sz="2000" dirty="0">
                <a:latin typeface="Calibri Light" panose="020F0302020204030204" pitchFamily="34" charset="0"/>
                <a:cs typeface="Calibri Light" panose="020F0302020204030204" pitchFamily="34" charset="0"/>
              </a:rPr>
              <a:t>with support from the </a:t>
            </a:r>
            <a:r>
              <a:rPr lang="en-US" sz="2000" i="1" dirty="0">
                <a:latin typeface="Calibri Light" panose="020F0302020204030204" pitchFamily="34" charset="0"/>
                <a:cs typeface="Calibri Light" panose="020F0302020204030204" pitchFamily="34" charset="0"/>
              </a:rPr>
              <a:t>European Commission Partnership Instrument</a:t>
            </a:r>
            <a:r>
              <a:rPr lang="en-US" sz="2000" dirty="0">
                <a:latin typeface="Calibri Light" panose="020F0302020204030204" pitchFamily="34" charset="0"/>
                <a:cs typeface="Calibri Light" panose="020F0302020204030204" pitchFamily="34" charset="0"/>
              </a:rPr>
              <a:t> and </a:t>
            </a:r>
            <a:r>
              <a:rPr lang="en-US" sz="2000" i="1" dirty="0">
                <a:latin typeface="Calibri Light" panose="020F0302020204030204" pitchFamily="34" charset="0"/>
                <a:cs typeface="Calibri Light" panose="020F0302020204030204" pitchFamily="34" charset="0"/>
              </a:rPr>
              <a:t>German International Climate Initiative</a:t>
            </a:r>
          </a:p>
          <a:p>
            <a:pPr marL="742950" lvl="1" indent="-285750">
              <a:buFont typeface="Arial" panose="020B0604020202020204" pitchFamily="34" charset="0"/>
              <a:buChar char="•"/>
            </a:pPr>
            <a:r>
              <a:rPr lang="en-US" dirty="0">
                <a:latin typeface="Calibri Light" panose="020F0302020204030204" pitchFamily="34" charset="0"/>
                <a:cs typeface="Calibri Light" panose="020F0302020204030204" pitchFamily="34" charset="0"/>
              </a:rPr>
              <a:t>China</a:t>
            </a:r>
          </a:p>
          <a:p>
            <a:pPr marL="742950" lvl="1" indent="-285750">
              <a:buFont typeface="Arial" panose="020B0604020202020204" pitchFamily="34" charset="0"/>
              <a:buChar char="•"/>
            </a:pPr>
            <a:r>
              <a:rPr lang="en-US" dirty="0">
                <a:latin typeface="Calibri Light" panose="020F0302020204030204" pitchFamily="34" charset="0"/>
                <a:cs typeface="Calibri Light" panose="020F0302020204030204" pitchFamily="34" charset="0"/>
              </a:rPr>
              <a:t>India</a:t>
            </a:r>
          </a:p>
          <a:p>
            <a:pPr marL="742950" lvl="1" indent="-285750">
              <a:buFont typeface="Arial" panose="020B0604020202020204" pitchFamily="34" charset="0"/>
              <a:buChar char="•"/>
            </a:pPr>
            <a:r>
              <a:rPr lang="en-US" dirty="0">
                <a:latin typeface="Calibri Light" panose="020F0302020204030204" pitchFamily="34" charset="0"/>
                <a:cs typeface="Calibri Light" panose="020F0302020204030204" pitchFamily="34" charset="0"/>
              </a:rPr>
              <a:t>Indonesia</a:t>
            </a:r>
          </a:p>
          <a:p>
            <a:pPr marL="742950" lvl="1" indent="-285750">
              <a:buFont typeface="Arial" panose="020B0604020202020204" pitchFamily="34" charset="0"/>
              <a:buChar char="•"/>
            </a:pPr>
            <a:r>
              <a:rPr lang="en-US" dirty="0">
                <a:latin typeface="Calibri Light" panose="020F0302020204030204" pitchFamily="34" charset="0"/>
                <a:cs typeface="Calibri Light" panose="020F0302020204030204" pitchFamily="34" charset="0"/>
              </a:rPr>
              <a:t>Malaysia</a:t>
            </a:r>
          </a:p>
          <a:p>
            <a:pPr marL="742950" lvl="1" indent="-285750">
              <a:buFont typeface="Arial" panose="020B0604020202020204" pitchFamily="34" charset="0"/>
              <a:buChar char="•"/>
            </a:pPr>
            <a:r>
              <a:rPr lang="en-US" dirty="0">
                <a:latin typeface="Calibri Light" panose="020F0302020204030204" pitchFamily="34" charset="0"/>
                <a:cs typeface="Calibri Light" panose="020F0302020204030204" pitchFamily="34" charset="0"/>
              </a:rPr>
              <a:t>Thailand</a:t>
            </a:r>
          </a:p>
          <a:p>
            <a:pPr marL="742950" lvl="1" indent="-285750">
              <a:buFont typeface="Arial" panose="020B0604020202020204" pitchFamily="34" charset="0"/>
              <a:buChar char="•"/>
            </a:pPr>
            <a:r>
              <a:rPr lang="en-US" dirty="0">
                <a:latin typeface="Calibri Light" panose="020F0302020204030204" pitchFamily="34" charset="0"/>
                <a:cs typeface="Calibri Light" panose="020F0302020204030204" pitchFamily="34" charset="0"/>
              </a:rPr>
              <a:t>Colombia</a:t>
            </a:r>
          </a:p>
          <a:p>
            <a:pPr marL="742950" lvl="1" indent="-285750">
              <a:buFont typeface="Arial" panose="020B0604020202020204" pitchFamily="34" charset="0"/>
              <a:buChar char="•"/>
            </a:pPr>
            <a:r>
              <a:rPr lang="en-US" dirty="0">
                <a:latin typeface="Calibri Light" panose="020F0302020204030204" pitchFamily="34" charset="0"/>
                <a:cs typeface="Calibri Light" panose="020F0302020204030204" pitchFamily="34" charset="0"/>
              </a:rPr>
              <a:t>Brazil </a:t>
            </a:r>
          </a:p>
          <a:p>
            <a:pPr marL="742950" lvl="1" indent="-285750">
              <a:buFont typeface="Arial" panose="020B0604020202020204" pitchFamily="34" charset="0"/>
              <a:buChar char="•"/>
            </a:pPr>
            <a:r>
              <a:rPr lang="en-US" dirty="0">
                <a:latin typeface="Calibri Light" panose="020F0302020204030204" pitchFamily="34" charset="0"/>
                <a:cs typeface="Calibri Light" panose="020F0302020204030204" pitchFamily="34" charset="0"/>
              </a:rPr>
              <a:t>Mexico </a:t>
            </a:r>
          </a:p>
          <a:p>
            <a:pPr marL="742950" lvl="1" indent="-285750">
              <a:buFont typeface="Arial" panose="020B0604020202020204" pitchFamily="34" charset="0"/>
              <a:buChar char="•"/>
            </a:pPr>
            <a:r>
              <a:rPr lang="en-US" dirty="0">
                <a:latin typeface="Calibri Light" panose="020F0302020204030204" pitchFamily="34" charset="0"/>
                <a:cs typeface="Calibri Light" panose="020F0302020204030204" pitchFamily="34" charset="0"/>
              </a:rPr>
              <a:t>Tanzania</a:t>
            </a:r>
          </a:p>
          <a:p>
            <a:pPr marL="742950" lvl="1" indent="-285750">
              <a:buFont typeface="Arial" panose="020B0604020202020204" pitchFamily="34" charset="0"/>
              <a:buChar char="•"/>
            </a:pPr>
            <a:r>
              <a:rPr lang="en-US" dirty="0">
                <a:latin typeface="Calibri Light" panose="020F0302020204030204" pitchFamily="34" charset="0"/>
                <a:cs typeface="Calibri Light" panose="020F0302020204030204" pitchFamily="34" charset="0"/>
              </a:rPr>
              <a:t>Kenya</a:t>
            </a:r>
          </a:p>
          <a:p>
            <a:pPr lvl="1"/>
            <a:endParaRPr lang="en-US" dirty="0">
              <a:latin typeface="Calibri Light" panose="020F0302020204030204" pitchFamily="34" charset="0"/>
              <a:cs typeface="Calibri Light" panose="020F0302020204030204" pitchFamily="34" charset="0"/>
            </a:endParaRPr>
          </a:p>
          <a:p>
            <a:pPr lvl="1"/>
            <a:endParaRPr lang="en-US" dirty="0">
              <a:latin typeface="Calibri Light" panose="020F0302020204030204" pitchFamily="34" charset="0"/>
              <a:cs typeface="Calibri Light" panose="020F0302020204030204" pitchFamily="34" charset="0"/>
            </a:endParaRPr>
          </a:p>
          <a:p>
            <a:pPr lvl="1"/>
            <a:endParaRPr lang="en-US" dirty="0">
              <a:latin typeface="Calibri Light" panose="020F0302020204030204" pitchFamily="34" charset="0"/>
              <a:cs typeface="Calibri Light" panose="020F0302020204030204" pitchFamily="34" charset="0"/>
            </a:endParaRPr>
          </a:p>
          <a:p>
            <a:pPr lvl="1"/>
            <a:endParaRPr lang="en-US" dirty="0">
              <a:latin typeface="Calibri Light" panose="020F0302020204030204" pitchFamily="34" charset="0"/>
              <a:cs typeface="Calibri Light" panose="020F0302020204030204" pitchFamily="34" charset="0"/>
            </a:endParaRPr>
          </a:p>
        </p:txBody>
      </p:sp>
      <p:cxnSp>
        <p:nvCxnSpPr>
          <p:cNvPr id="19" name="Straight Connector 18"/>
          <p:cNvCxnSpPr/>
          <p:nvPr/>
        </p:nvCxnSpPr>
        <p:spPr>
          <a:xfrm flipV="1">
            <a:off x="0" y="1505243"/>
            <a:ext cx="12192000" cy="42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659988" y="6457890"/>
            <a:ext cx="1287532" cy="400110"/>
          </a:xfrm>
          <a:prstGeom prst="rect">
            <a:avLst/>
          </a:prstGeom>
          <a:noFill/>
        </p:spPr>
        <p:txBody>
          <a:bodyPr wrap="none" rtlCol="0">
            <a:spAutoFit/>
          </a:bodyPr>
          <a:lstStyle/>
          <a:p>
            <a:r>
              <a:rPr lang="en-US" sz="2000" b="1" dirty="0">
                <a:latin typeface="Calibri Light" panose="020F0302020204030204" pitchFamily="34" charset="0"/>
                <a:cs typeface="Calibri Light" panose="020F0302020204030204" pitchFamily="34" charset="0"/>
              </a:rPr>
              <a:t>2017-2018</a:t>
            </a:r>
          </a:p>
        </p:txBody>
      </p:sp>
      <p:sp>
        <p:nvSpPr>
          <p:cNvPr id="20" name="TextBox 19"/>
          <p:cNvSpPr txBox="1"/>
          <p:nvPr/>
        </p:nvSpPr>
        <p:spPr>
          <a:xfrm>
            <a:off x="5610665" y="6457890"/>
            <a:ext cx="1287532" cy="400110"/>
          </a:xfrm>
          <a:prstGeom prst="rect">
            <a:avLst/>
          </a:prstGeom>
          <a:noFill/>
        </p:spPr>
        <p:txBody>
          <a:bodyPr wrap="none" rtlCol="0">
            <a:spAutoFit/>
          </a:bodyPr>
          <a:lstStyle/>
          <a:p>
            <a:r>
              <a:rPr lang="en-US" sz="2000" b="1" dirty="0">
                <a:latin typeface="Calibri Light" panose="020F0302020204030204" pitchFamily="34" charset="0"/>
                <a:cs typeface="Calibri Light" panose="020F0302020204030204" pitchFamily="34" charset="0"/>
              </a:rPr>
              <a:t>2018-2019</a:t>
            </a:r>
          </a:p>
        </p:txBody>
      </p:sp>
      <p:sp>
        <p:nvSpPr>
          <p:cNvPr id="21" name="TextBox 20"/>
          <p:cNvSpPr txBox="1"/>
          <p:nvPr/>
        </p:nvSpPr>
        <p:spPr>
          <a:xfrm>
            <a:off x="9561342" y="6457890"/>
            <a:ext cx="1287532" cy="400110"/>
          </a:xfrm>
          <a:prstGeom prst="rect">
            <a:avLst/>
          </a:prstGeom>
          <a:noFill/>
        </p:spPr>
        <p:txBody>
          <a:bodyPr wrap="none" rtlCol="0">
            <a:spAutoFit/>
          </a:bodyPr>
          <a:lstStyle/>
          <a:p>
            <a:r>
              <a:rPr lang="en-US" sz="2000" b="1" dirty="0">
                <a:latin typeface="Calibri Light" panose="020F0302020204030204" pitchFamily="34" charset="0"/>
                <a:cs typeface="Calibri Light" panose="020F0302020204030204" pitchFamily="34" charset="0"/>
              </a:rPr>
              <a:t>2018-2022</a:t>
            </a:r>
          </a:p>
        </p:txBody>
      </p:sp>
    </p:spTree>
    <p:extLst>
      <p:ext uri="{BB962C8B-B14F-4D97-AF65-F5344CB8AC3E}">
        <p14:creationId xmlns:p14="http://schemas.microsoft.com/office/powerpoint/2010/main" val="9133429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49786" y="3624944"/>
            <a:ext cx="5361214" cy="2890157"/>
          </a:xfrm>
        </p:spPr>
        <p:txBody>
          <a:bodyPr/>
          <a:lstStyle/>
          <a:p>
            <a:pPr marL="0" indent="0" algn="r">
              <a:buNone/>
            </a:pPr>
            <a:r>
              <a:rPr lang="en-US" sz="2400" dirty="0">
                <a:latin typeface="Calibri Light" panose="020F0302020204030204" pitchFamily="34" charset="0"/>
                <a:cs typeface="Calibri Light" panose="020F0302020204030204" pitchFamily="34" charset="0"/>
                <a:hlinkClick r:id="rId2"/>
              </a:rPr>
              <a:t>www.teebweb.org/agrifood</a:t>
            </a:r>
            <a:r>
              <a:rPr lang="en-US" sz="2400" dirty="0">
                <a:latin typeface="Calibri Light" panose="020F0302020204030204" pitchFamily="34" charset="0"/>
                <a:cs typeface="Calibri Light" panose="020F0302020204030204" pitchFamily="34" charset="0"/>
              </a:rPr>
              <a:t> </a:t>
            </a:r>
          </a:p>
          <a:p>
            <a:pPr marL="0" indent="0" algn="r">
              <a:buNone/>
            </a:pPr>
            <a:r>
              <a:rPr lang="en-US" sz="2400" dirty="0">
                <a:latin typeface="Calibri Light" panose="020F0302020204030204" pitchFamily="34" charset="0"/>
                <a:cs typeface="Calibri Light" panose="020F0302020204030204" pitchFamily="34" charset="0"/>
              </a:rPr>
              <a:t>@TEEBAgriFood @TEEB4Me</a:t>
            </a:r>
          </a:p>
          <a:p>
            <a:pPr marL="0" indent="0" algn="r">
              <a:buNone/>
            </a:pPr>
            <a:endParaRPr lang="en-US" sz="2400" dirty="0">
              <a:latin typeface="Calibri Light" panose="020F0302020204030204" pitchFamily="34" charset="0"/>
              <a:cs typeface="Calibri Light" panose="020F0302020204030204" pitchFamily="34" charset="0"/>
            </a:endParaRPr>
          </a:p>
          <a:p>
            <a:pPr marL="0" indent="0" algn="r">
              <a:buNone/>
            </a:pPr>
            <a:r>
              <a:rPr lang="en-US" sz="2400" dirty="0">
                <a:latin typeface="Calibri Light" panose="020F0302020204030204" pitchFamily="34" charset="0"/>
                <a:cs typeface="Calibri Light" panose="020F0302020204030204" pitchFamily="34" charset="0"/>
              </a:rPr>
              <a:t>TEEB Office</a:t>
            </a:r>
          </a:p>
          <a:p>
            <a:pPr marL="0" indent="0" algn="r">
              <a:buNone/>
            </a:pPr>
            <a:r>
              <a:rPr lang="en-US" sz="2400" dirty="0">
                <a:latin typeface="Calibri Light" panose="020F0302020204030204" pitchFamily="34" charset="0"/>
                <a:cs typeface="Calibri Light" panose="020F0302020204030204" pitchFamily="34" charset="0"/>
              </a:rPr>
              <a:t>International Environment House</a:t>
            </a:r>
          </a:p>
          <a:p>
            <a:pPr marL="0" indent="0" algn="r">
              <a:buNone/>
            </a:pPr>
            <a:r>
              <a:rPr lang="en-US" sz="2400" dirty="0">
                <a:latin typeface="Calibri Light" panose="020F0302020204030204" pitchFamily="34" charset="0"/>
                <a:cs typeface="Calibri Light" panose="020F0302020204030204" pitchFamily="34" charset="0"/>
              </a:rPr>
              <a:t>Geneva, Switzerland</a:t>
            </a:r>
          </a:p>
          <a:p>
            <a:pPr marL="0" indent="0">
              <a:buNone/>
            </a:pPr>
            <a:endParaRPr lang="en-US"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36466"/>
          <a:stretch/>
        </p:blipFill>
        <p:spPr>
          <a:xfrm>
            <a:off x="540841" y="749896"/>
            <a:ext cx="4066132" cy="4118163"/>
          </a:xfrm>
          <a:prstGeom prst="rect">
            <a:avLst/>
          </a:prstGeom>
        </p:spPr>
      </p:pic>
    </p:spTree>
    <p:extLst>
      <p:ext uri="{BB962C8B-B14F-4D97-AF65-F5344CB8AC3E}">
        <p14:creationId xmlns:p14="http://schemas.microsoft.com/office/powerpoint/2010/main" val="263855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MISSION STATEMENT</a:t>
            </a:r>
          </a:p>
        </p:txBody>
      </p:sp>
      <p:sp>
        <p:nvSpPr>
          <p:cNvPr id="3" name="Content Placeholder 2"/>
          <p:cNvSpPr>
            <a:spLocks noGrp="1"/>
          </p:cNvSpPr>
          <p:nvPr>
            <p:ph idx="1"/>
          </p:nvPr>
        </p:nvSpPr>
        <p:spPr>
          <a:xfrm>
            <a:off x="838200" y="1825625"/>
            <a:ext cx="10718800" cy="4351338"/>
          </a:xfrm>
        </p:spPr>
        <p:txBody>
          <a:bodyPr>
            <a:normAutofit/>
          </a:bodyPr>
          <a:lstStyle/>
          <a:p>
            <a:pPr marL="0" indent="0">
              <a:buNone/>
            </a:pPr>
            <a:r>
              <a:rPr lang="en-US" sz="3500" dirty="0">
                <a:latin typeface="+mj-lt"/>
                <a:ea typeface="+mj-ea"/>
                <a:cs typeface="+mj-cs"/>
              </a:rPr>
              <a:t>The TEEBAgriFood study is designed to: </a:t>
            </a:r>
          </a:p>
          <a:p>
            <a:pPr marL="571500" indent="-571500">
              <a:buAutoNum type="romanLcParenR"/>
            </a:pPr>
            <a:r>
              <a:rPr lang="en-US" sz="3500" dirty="0">
                <a:latin typeface="+mj-lt"/>
                <a:ea typeface="+mj-ea"/>
                <a:cs typeface="+mj-cs"/>
              </a:rPr>
              <a:t>provide a comprehensive economic evaluation of ‘</a:t>
            </a:r>
            <a:r>
              <a:rPr lang="en-US" sz="3500" b="1" i="1" u="sng" dirty="0">
                <a:latin typeface="+mj-lt"/>
                <a:ea typeface="+mj-ea"/>
                <a:cs typeface="+mj-cs"/>
              </a:rPr>
              <a:t>eco-agri-food systems</a:t>
            </a:r>
            <a:r>
              <a:rPr lang="en-US" sz="3500" dirty="0">
                <a:latin typeface="+mj-lt"/>
                <a:ea typeface="+mj-ea"/>
                <a:cs typeface="+mj-cs"/>
              </a:rPr>
              <a:t>’, and </a:t>
            </a:r>
          </a:p>
          <a:p>
            <a:pPr marL="571500" indent="-571500">
              <a:buAutoNum type="romanLcParenR"/>
            </a:pPr>
            <a:r>
              <a:rPr lang="en-US" sz="3500" dirty="0">
                <a:latin typeface="+mj-lt"/>
                <a:ea typeface="+mj-ea"/>
                <a:cs typeface="+mj-cs"/>
              </a:rPr>
              <a:t>demonstrate that the economic environment in which farmers operate is distorted by significant </a:t>
            </a:r>
            <a:r>
              <a:rPr lang="en-US" sz="3500" b="1" i="1" u="sng" dirty="0">
                <a:latin typeface="+mj-lt"/>
                <a:ea typeface="+mj-ea"/>
                <a:cs typeface="+mj-cs"/>
              </a:rPr>
              <a:t>externalities</a:t>
            </a:r>
            <a:r>
              <a:rPr lang="en-US" sz="3500" dirty="0">
                <a:latin typeface="+mj-lt"/>
                <a:ea typeface="+mj-ea"/>
                <a:cs typeface="+mj-cs"/>
              </a:rPr>
              <a:t>, both negative and positive, and a lack of awareness of dependency on </a:t>
            </a:r>
            <a:r>
              <a:rPr lang="en-US" sz="3500" b="1" i="1" u="sng" dirty="0">
                <a:latin typeface="+mj-lt"/>
                <a:ea typeface="+mj-ea"/>
                <a:cs typeface="+mj-cs"/>
              </a:rPr>
              <a:t>natural, social, human and produced capitals</a:t>
            </a:r>
            <a:r>
              <a:rPr lang="en-US" sz="3500" dirty="0">
                <a:latin typeface="+mj-lt"/>
                <a:ea typeface="+mj-ea"/>
                <a:cs typeface="+mj-cs"/>
              </a:rPr>
              <a:t>. </a:t>
            </a:r>
          </a:p>
          <a:p>
            <a:endParaRPr lang="en-US" dirty="0"/>
          </a:p>
        </p:txBody>
      </p:sp>
      <p:cxnSp>
        <p:nvCxnSpPr>
          <p:cNvPr id="4" name="Straight Connector 3"/>
          <p:cNvCxnSpPr/>
          <p:nvPr/>
        </p:nvCxnSpPr>
        <p:spPr>
          <a:xfrm flipV="1">
            <a:off x="0" y="1505243"/>
            <a:ext cx="12192000" cy="42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2881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
              <a:buNone/>
            </a:pPr>
            <a:r>
              <a:rPr lang="en-US" sz="3500" dirty="0">
                <a:latin typeface="Calibri Light" panose="020F0302020204030204" pitchFamily="34" charset="0"/>
                <a:cs typeface="Calibri Light" panose="020F0302020204030204" pitchFamily="34" charset="0"/>
              </a:rPr>
              <a:t>A descriptive term for the vast and interacting complex of ecosystems, agricultural lands, pastures, inland fisheries, labor, infrastructure, technology, policies, culture, traditions, and institutions (including markets) that are variously involved in growing, processing, distributing and consuming food</a:t>
            </a:r>
          </a:p>
        </p:txBody>
      </p:sp>
      <p:sp>
        <p:nvSpPr>
          <p:cNvPr id="4" name="Title 1"/>
          <p:cNvSpPr>
            <a:spLocks noGrp="1"/>
          </p:cNvSpPr>
          <p:nvPr>
            <p:ph type="title"/>
          </p:nvPr>
        </p:nvSpPr>
        <p:spPr>
          <a:xfrm>
            <a:off x="838200" y="365125"/>
            <a:ext cx="10515600" cy="1325563"/>
          </a:xfrm>
        </p:spPr>
        <p:txBody>
          <a:bodyPr>
            <a:normAutofit/>
          </a:bodyPr>
          <a:lstStyle/>
          <a:p>
            <a:r>
              <a:rPr lang="en-US" sz="5400" b="1" dirty="0"/>
              <a:t>ECO-AGRI-FOOD SYSTEMS</a:t>
            </a:r>
          </a:p>
        </p:txBody>
      </p:sp>
      <p:cxnSp>
        <p:nvCxnSpPr>
          <p:cNvPr id="5" name="Straight Connector 4"/>
          <p:cNvCxnSpPr/>
          <p:nvPr/>
        </p:nvCxnSpPr>
        <p:spPr>
          <a:xfrm flipV="1">
            <a:off x="0" y="1505243"/>
            <a:ext cx="12192000" cy="42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4898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109;p21"/>
          <p:cNvPicPr preferRelativeResize="0"/>
          <p:nvPr/>
        </p:nvPicPr>
        <p:blipFill>
          <a:blip r:embed="rId3">
            <a:alphaModFix/>
          </a:blip>
          <a:stretch>
            <a:fillRect/>
          </a:stretch>
        </p:blipFill>
        <p:spPr>
          <a:xfrm>
            <a:off x="2641827" y="630450"/>
            <a:ext cx="6954509" cy="6227550"/>
          </a:xfrm>
          <a:prstGeom prst="rect">
            <a:avLst/>
          </a:prstGeom>
          <a:noFill/>
          <a:ln>
            <a:noFill/>
          </a:ln>
        </p:spPr>
      </p:pic>
      <p:sp>
        <p:nvSpPr>
          <p:cNvPr id="5" name="Google Shape;81;p17"/>
          <p:cNvSpPr txBox="1">
            <a:spLocks/>
          </p:cNvSpPr>
          <p:nvPr/>
        </p:nvSpPr>
        <p:spPr>
          <a:xfrm>
            <a:off x="171350" y="182550"/>
            <a:ext cx="11895464"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2400" b="1" dirty="0">
                <a:latin typeface="Calibri Light" panose="020F0302020204030204" pitchFamily="34" charset="0"/>
                <a:ea typeface="Lato"/>
                <a:cs typeface="Calibri Light" panose="020F0302020204030204" pitchFamily="34" charset="0"/>
                <a:sym typeface="Lato"/>
              </a:rPr>
              <a:t>FOOD SYSTEMS MAP THAT SHOWS HOW MULTIPLE SYSTEMS INTERACT</a:t>
            </a: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spcAft>
                <a:spcPts val="1600"/>
              </a:spcAft>
              <a:buFont typeface="Arial" panose="020B0604020202020204" pitchFamily="34" charset="0"/>
              <a:buNone/>
            </a:pPr>
            <a:endParaRPr lang="en-US" sz="1200" dirty="0">
              <a:latin typeface="Lato"/>
              <a:ea typeface="Lato"/>
              <a:cs typeface="Lato"/>
              <a:sym typeface="Lato"/>
            </a:endParaRPr>
          </a:p>
        </p:txBody>
      </p:sp>
      <p:sp>
        <p:nvSpPr>
          <p:cNvPr id="7" name="Google Shape;111;p21"/>
          <p:cNvSpPr txBox="1">
            <a:spLocks/>
          </p:cNvSpPr>
          <p:nvPr/>
        </p:nvSpPr>
        <p:spPr>
          <a:xfrm>
            <a:off x="7201200" y="6410100"/>
            <a:ext cx="4990800"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Font typeface="Arial" panose="020B0604020202020204" pitchFamily="34" charset="0"/>
              <a:buNone/>
            </a:pPr>
            <a:r>
              <a:rPr lang="en-US" sz="1200" dirty="0">
                <a:latin typeface="Calibri Light" panose="020F0302020204030204" pitchFamily="34" charset="0"/>
                <a:ea typeface="Lato"/>
                <a:cs typeface="Calibri Light" panose="020F0302020204030204" pitchFamily="34" charset="0"/>
                <a:sym typeface="Lato"/>
              </a:rPr>
              <a:t>Figure 2.4</a:t>
            </a:r>
            <a:br>
              <a:rPr lang="en-US" sz="1200" dirty="0">
                <a:latin typeface="Calibri Light" panose="020F0302020204030204" pitchFamily="34" charset="0"/>
                <a:ea typeface="Lato"/>
                <a:cs typeface="Calibri Light" panose="020F0302020204030204" pitchFamily="34" charset="0"/>
                <a:sym typeface="Lato"/>
              </a:rPr>
            </a:br>
            <a:r>
              <a:rPr lang="en-US" sz="1200" dirty="0">
                <a:latin typeface="Calibri Light" panose="020F0302020204030204" pitchFamily="34" charset="0"/>
                <a:ea typeface="Lato"/>
                <a:cs typeface="Calibri Light" panose="020F0302020204030204" pitchFamily="34" charset="0"/>
                <a:sym typeface="Lato"/>
              </a:rPr>
              <a:t>Source: adapted from the Nourish initiative </a:t>
            </a:r>
            <a:r>
              <a:rPr lang="en-US" sz="1200" dirty="0" err="1">
                <a:latin typeface="Calibri Light" panose="020F0302020204030204" pitchFamily="34" charset="0"/>
                <a:ea typeface="Lato"/>
                <a:cs typeface="Calibri Light" panose="020F0302020204030204" pitchFamily="34" charset="0"/>
                <a:sym typeface="Lato"/>
              </a:rPr>
              <a:t>n.d</a:t>
            </a:r>
            <a:r>
              <a:rPr lang="en-US" sz="1000" dirty="0" err="1">
                <a:latin typeface="Lato"/>
                <a:ea typeface="Lato"/>
                <a:cs typeface="Lato"/>
                <a:sym typeface="Lato"/>
              </a:rPr>
              <a:t>.</a:t>
            </a:r>
            <a:endParaRPr lang="en-US" sz="1000" dirty="0">
              <a:latin typeface="Lato"/>
              <a:ea typeface="Lato"/>
              <a:cs typeface="Lato"/>
              <a:sym typeface="Lato"/>
            </a:endParaRPr>
          </a:p>
          <a:p>
            <a:pPr marL="0" indent="0" algn="r">
              <a:spcBef>
                <a:spcPts val="1600"/>
              </a:spcBef>
              <a:buFont typeface="Arial" panose="020B0604020202020204" pitchFamily="34" charset="0"/>
              <a:buNone/>
            </a:pPr>
            <a:endParaRPr lang="en-US" sz="1200" dirty="0">
              <a:latin typeface="Lato"/>
              <a:ea typeface="Lato"/>
              <a:cs typeface="Lato"/>
              <a:sym typeface="Lato"/>
            </a:endParaRPr>
          </a:p>
          <a:p>
            <a:pPr marL="0" indent="0" algn="r">
              <a:spcBef>
                <a:spcPts val="1600"/>
              </a:spcBef>
              <a:buFont typeface="Arial" panose="020B0604020202020204" pitchFamily="34" charset="0"/>
              <a:buNone/>
            </a:pPr>
            <a:endParaRPr lang="en-US" sz="1200" dirty="0">
              <a:latin typeface="Lato"/>
              <a:ea typeface="Lato"/>
              <a:cs typeface="Lato"/>
              <a:sym typeface="Lato"/>
            </a:endParaRPr>
          </a:p>
          <a:p>
            <a:pPr marL="0" indent="0" algn="r">
              <a:spcBef>
                <a:spcPts val="1600"/>
              </a:spcBef>
              <a:buFont typeface="Arial" panose="020B0604020202020204" pitchFamily="34" charset="0"/>
              <a:buNone/>
            </a:pPr>
            <a:endParaRPr lang="en-US" sz="1200" dirty="0">
              <a:latin typeface="Lato"/>
              <a:ea typeface="Lato"/>
              <a:cs typeface="Lato"/>
              <a:sym typeface="Lato"/>
            </a:endParaRPr>
          </a:p>
          <a:p>
            <a:pPr marL="0" indent="0" algn="r">
              <a:spcBef>
                <a:spcPts val="1600"/>
              </a:spcBef>
              <a:buFont typeface="Arial" panose="020B0604020202020204" pitchFamily="34" charset="0"/>
              <a:buNone/>
            </a:pPr>
            <a:endParaRPr lang="en-US" sz="1200" dirty="0">
              <a:latin typeface="Lato"/>
              <a:ea typeface="Lato"/>
              <a:cs typeface="Lato"/>
              <a:sym typeface="Lato"/>
            </a:endParaRPr>
          </a:p>
          <a:p>
            <a:pPr marL="0" indent="0" algn="r">
              <a:spcBef>
                <a:spcPts val="1600"/>
              </a:spcBef>
              <a:buFont typeface="Arial" panose="020B0604020202020204" pitchFamily="34" charset="0"/>
              <a:buNone/>
            </a:pPr>
            <a:endParaRPr lang="en-US" sz="1200" dirty="0">
              <a:latin typeface="Lato"/>
              <a:ea typeface="Lato"/>
              <a:cs typeface="Lato"/>
              <a:sym typeface="Lato"/>
            </a:endParaRPr>
          </a:p>
          <a:p>
            <a:pPr marL="0" indent="0" algn="r">
              <a:spcBef>
                <a:spcPts val="1600"/>
              </a:spcBef>
              <a:buFont typeface="Arial" panose="020B0604020202020204" pitchFamily="34" charset="0"/>
              <a:buNone/>
            </a:pPr>
            <a:endParaRPr lang="en-US" sz="1200" dirty="0">
              <a:latin typeface="Lato"/>
              <a:ea typeface="Lato"/>
              <a:cs typeface="Lato"/>
              <a:sym typeface="Lato"/>
            </a:endParaRPr>
          </a:p>
          <a:p>
            <a:pPr marL="0" indent="0" algn="r">
              <a:spcBef>
                <a:spcPts val="1600"/>
              </a:spcBef>
              <a:spcAft>
                <a:spcPts val="1600"/>
              </a:spcAft>
              <a:buFont typeface="Arial" panose="020B0604020202020204" pitchFamily="34" charset="0"/>
              <a:buNone/>
            </a:pPr>
            <a:endParaRPr lang="en-US" dirty="0"/>
          </a:p>
        </p:txBody>
      </p:sp>
    </p:spTree>
    <p:extLst>
      <p:ext uri="{BB962C8B-B14F-4D97-AF65-F5344CB8AC3E}">
        <p14:creationId xmlns:p14="http://schemas.microsoft.com/office/powerpoint/2010/main" val="3892946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693400" cy="4351338"/>
          </a:xfrm>
        </p:spPr>
        <p:txBody>
          <a:bodyPr>
            <a:normAutofit fontScale="92500"/>
          </a:bodyPr>
          <a:lstStyle/>
          <a:p>
            <a:pPr marL="0" indent="0" algn="just">
              <a:buNone/>
            </a:pPr>
            <a:r>
              <a:rPr lang="en-US" sz="3600" dirty="0"/>
              <a:t>Systems thinking allows better understanding and forecasting of the outcomes of policy decisions by illuminating how the components of a system are interconnected with one another and how the drivers of change are determined and impacted by feedback loops, delays and non-linear relationships. To establish the building blocks of a theory of change, systems thinking empowers us to move beyond technical analysis and decision-tool toward more integrated approaches that can aid in the forming of a common ground for cultural changes.</a:t>
            </a:r>
          </a:p>
        </p:txBody>
      </p:sp>
      <p:sp>
        <p:nvSpPr>
          <p:cNvPr id="4" name="Title 1"/>
          <p:cNvSpPr>
            <a:spLocks noGrp="1"/>
          </p:cNvSpPr>
          <p:nvPr>
            <p:ph type="title"/>
          </p:nvPr>
        </p:nvSpPr>
        <p:spPr>
          <a:xfrm>
            <a:off x="838200" y="365125"/>
            <a:ext cx="10515600" cy="1325563"/>
          </a:xfrm>
        </p:spPr>
        <p:txBody>
          <a:bodyPr>
            <a:normAutofit/>
          </a:bodyPr>
          <a:lstStyle/>
          <a:p>
            <a:r>
              <a:rPr lang="en-US" sz="5400" b="1" dirty="0"/>
              <a:t>SYSTEMS THINKING</a:t>
            </a:r>
          </a:p>
        </p:txBody>
      </p:sp>
      <p:cxnSp>
        <p:nvCxnSpPr>
          <p:cNvPr id="5" name="Straight Connector 4"/>
          <p:cNvCxnSpPr/>
          <p:nvPr/>
        </p:nvCxnSpPr>
        <p:spPr>
          <a:xfrm flipV="1">
            <a:off x="0" y="1505243"/>
            <a:ext cx="12192000" cy="42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301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200401" y="904875"/>
            <a:ext cx="4505325" cy="5048250"/>
          </a:xfrm>
          <a:prstGeom prst="rect">
            <a:avLst/>
          </a:prstGeom>
          <a:noFill/>
          <a:ln>
            <a:noFill/>
          </a:ln>
        </p:spPr>
      </p:pic>
      <p:pic>
        <p:nvPicPr>
          <p:cNvPr id="4" name="Google Shape;59;p14"/>
          <p:cNvPicPr preferRelativeResize="0"/>
          <p:nvPr/>
        </p:nvPicPr>
        <p:blipFill>
          <a:blip r:embed="rId4">
            <a:alphaModFix/>
          </a:blip>
          <a:stretch>
            <a:fillRect/>
          </a:stretch>
        </p:blipFill>
        <p:spPr>
          <a:xfrm>
            <a:off x="3195919" y="900392"/>
            <a:ext cx="4505325" cy="5048250"/>
          </a:xfrm>
          <a:prstGeom prst="rect">
            <a:avLst/>
          </a:prstGeom>
          <a:noFill/>
          <a:ln>
            <a:noFill/>
          </a:ln>
        </p:spPr>
      </p:pic>
      <p:pic>
        <p:nvPicPr>
          <p:cNvPr id="5" name="Google Shape;64;p15"/>
          <p:cNvPicPr preferRelativeResize="0"/>
          <p:nvPr/>
        </p:nvPicPr>
        <p:blipFill>
          <a:blip r:embed="rId5">
            <a:alphaModFix/>
          </a:blip>
          <a:stretch>
            <a:fillRect/>
          </a:stretch>
        </p:blipFill>
        <p:spPr>
          <a:xfrm>
            <a:off x="3195919" y="907863"/>
            <a:ext cx="4505325" cy="5048250"/>
          </a:xfrm>
          <a:prstGeom prst="rect">
            <a:avLst/>
          </a:prstGeom>
          <a:noFill/>
          <a:ln>
            <a:noFill/>
          </a:ln>
        </p:spPr>
      </p:pic>
      <p:pic>
        <p:nvPicPr>
          <p:cNvPr id="6" name="Google Shape;69;p16"/>
          <p:cNvPicPr preferRelativeResize="0"/>
          <p:nvPr/>
        </p:nvPicPr>
        <p:blipFill>
          <a:blip r:embed="rId6">
            <a:alphaModFix/>
          </a:blip>
          <a:stretch>
            <a:fillRect/>
          </a:stretch>
        </p:blipFill>
        <p:spPr>
          <a:xfrm>
            <a:off x="3188449" y="892921"/>
            <a:ext cx="4505325" cy="5048250"/>
          </a:xfrm>
          <a:prstGeom prst="rect">
            <a:avLst/>
          </a:prstGeom>
          <a:noFill/>
          <a:ln>
            <a:noFill/>
          </a:ln>
        </p:spPr>
      </p:pic>
      <p:sp>
        <p:nvSpPr>
          <p:cNvPr id="7" name="Google Shape;81;p17"/>
          <p:cNvSpPr txBox="1">
            <a:spLocks/>
          </p:cNvSpPr>
          <p:nvPr/>
        </p:nvSpPr>
        <p:spPr>
          <a:xfrm>
            <a:off x="171350" y="182550"/>
            <a:ext cx="11895464"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2400" b="1" dirty="0">
                <a:latin typeface="Calibri Light" panose="020F0302020204030204" pitchFamily="34" charset="0"/>
                <a:ea typeface="Lato"/>
                <a:cs typeface="Calibri Light" panose="020F0302020204030204" pitchFamily="34" charset="0"/>
                <a:sym typeface="Lato"/>
              </a:rPr>
              <a:t>A FOOD SYSTEMS THINKING LENS</a:t>
            </a:r>
            <a:endParaRPr lang="en-US" sz="1200" dirty="0">
              <a:latin typeface="Lato"/>
              <a:ea typeface="Lato"/>
              <a:cs typeface="Lato"/>
              <a:sym typeface="Lato"/>
            </a:endParaRP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spcAft>
                <a:spcPts val="1600"/>
              </a:spcAft>
              <a:buFont typeface="Arial" panose="020B0604020202020204" pitchFamily="34" charset="0"/>
              <a:buNone/>
            </a:pPr>
            <a:endParaRPr lang="en-US" sz="1200" dirty="0">
              <a:latin typeface="Lato"/>
              <a:ea typeface="Lato"/>
              <a:cs typeface="Lato"/>
              <a:sym typeface="Lato"/>
            </a:endParaRPr>
          </a:p>
        </p:txBody>
      </p:sp>
      <p:sp>
        <p:nvSpPr>
          <p:cNvPr id="8" name="Google Shape;82;p17"/>
          <p:cNvSpPr txBox="1">
            <a:spLocks/>
          </p:cNvSpPr>
          <p:nvPr/>
        </p:nvSpPr>
        <p:spPr>
          <a:xfrm>
            <a:off x="8153400" y="6410100"/>
            <a:ext cx="4038600"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None/>
            </a:pPr>
            <a:r>
              <a:rPr lang="en-GB" sz="1200" dirty="0">
                <a:latin typeface="Calibri Light" panose="020F0302020204030204" pitchFamily="34" charset="0"/>
                <a:ea typeface="Lato"/>
                <a:cs typeface="Calibri Light" panose="020F0302020204030204" pitchFamily="34" charset="0"/>
                <a:sym typeface="Lato"/>
              </a:rPr>
              <a:t>Figure 4.12</a:t>
            </a:r>
            <a:br>
              <a:rPr lang="en-GB" sz="1200" dirty="0">
                <a:latin typeface="Calibri Light" panose="020F0302020204030204" pitchFamily="34" charset="0"/>
                <a:ea typeface="Lato"/>
                <a:cs typeface="Calibri Light" panose="020F0302020204030204" pitchFamily="34" charset="0"/>
                <a:sym typeface="Lato"/>
              </a:rPr>
            </a:br>
            <a:r>
              <a:rPr lang="en-GB" sz="1200" dirty="0">
                <a:latin typeface="Calibri Light" panose="020F0302020204030204" pitchFamily="34" charset="0"/>
                <a:ea typeface="Lato"/>
                <a:cs typeface="Calibri Light" panose="020F0302020204030204" pitchFamily="34" charset="0"/>
                <a:sym typeface="Lato"/>
              </a:rPr>
              <a:t>Source: adapted from IPES-Food 2017</a:t>
            </a:r>
          </a:p>
          <a:p>
            <a:pPr marL="0" indent="0" algn="r">
              <a:spcBef>
                <a:spcPts val="1600"/>
              </a:spcBef>
              <a:buNone/>
            </a:pPr>
            <a:endParaRPr lang="en-GB" sz="1200" dirty="0">
              <a:latin typeface="Lato"/>
              <a:ea typeface="Lato"/>
              <a:cs typeface="Lato"/>
              <a:sym typeface="Lato"/>
            </a:endParaRPr>
          </a:p>
          <a:p>
            <a:pPr marL="0" indent="0" algn="r">
              <a:spcBef>
                <a:spcPts val="1600"/>
              </a:spcBef>
              <a:buNone/>
            </a:pPr>
            <a:endParaRPr lang="en-GB" sz="1200" dirty="0">
              <a:latin typeface="Lato"/>
              <a:ea typeface="Lato"/>
              <a:cs typeface="Lato"/>
              <a:sym typeface="Lato"/>
            </a:endParaRPr>
          </a:p>
          <a:p>
            <a:pPr marL="0" indent="0" algn="r">
              <a:spcBef>
                <a:spcPts val="1600"/>
              </a:spcBef>
              <a:buNone/>
            </a:pPr>
            <a:endParaRPr lang="en-GB" sz="1200" dirty="0">
              <a:latin typeface="Lato"/>
              <a:ea typeface="Lato"/>
              <a:cs typeface="Lato"/>
              <a:sym typeface="Lato"/>
            </a:endParaRPr>
          </a:p>
          <a:p>
            <a:pPr marL="0" indent="0" algn="r">
              <a:spcBef>
                <a:spcPts val="1600"/>
              </a:spcBef>
              <a:spcAft>
                <a:spcPts val="1600"/>
              </a:spcAft>
              <a:buNone/>
            </a:pPr>
            <a:endParaRPr lang="en-GB" dirty="0"/>
          </a:p>
        </p:txBody>
      </p:sp>
    </p:spTree>
    <p:extLst>
      <p:ext uri="{BB962C8B-B14F-4D97-AF65-F5344CB8AC3E}">
        <p14:creationId xmlns:p14="http://schemas.microsoft.com/office/powerpoint/2010/main" val="3300308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subTnLst>
                                    <p:set>
                                      <p:cBhvr override="childStyle">
                                        <p:cTn dur="1" fill="hold" display="0" masterRel="nextClick" afterEffect="1"/>
                                        <p:tgtEl>
                                          <p:spTgt spid="5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676400" y="152401"/>
            <a:ext cx="8793460" cy="6553201"/>
          </a:xfrm>
          <a:prstGeom prst="rect">
            <a:avLst/>
          </a:prstGeom>
          <a:noFill/>
          <a:ln>
            <a:noFill/>
          </a:ln>
        </p:spPr>
      </p:pic>
      <p:pic>
        <p:nvPicPr>
          <p:cNvPr id="4" name="Google Shape;59;p14"/>
          <p:cNvPicPr preferRelativeResize="0"/>
          <p:nvPr/>
        </p:nvPicPr>
        <p:blipFill>
          <a:blip r:embed="rId4">
            <a:alphaModFix/>
          </a:blip>
          <a:stretch>
            <a:fillRect/>
          </a:stretch>
        </p:blipFill>
        <p:spPr>
          <a:xfrm>
            <a:off x="1699270" y="152401"/>
            <a:ext cx="8793460" cy="6553201"/>
          </a:xfrm>
          <a:prstGeom prst="rect">
            <a:avLst/>
          </a:prstGeom>
          <a:noFill/>
          <a:ln>
            <a:noFill/>
          </a:ln>
        </p:spPr>
      </p:pic>
      <p:pic>
        <p:nvPicPr>
          <p:cNvPr id="5" name="Google Shape;64;p15"/>
          <p:cNvPicPr preferRelativeResize="0"/>
          <p:nvPr/>
        </p:nvPicPr>
        <p:blipFill>
          <a:blip r:embed="rId5">
            <a:alphaModFix/>
          </a:blip>
          <a:stretch>
            <a:fillRect/>
          </a:stretch>
        </p:blipFill>
        <p:spPr>
          <a:xfrm>
            <a:off x="1699270" y="152401"/>
            <a:ext cx="8793460" cy="6553201"/>
          </a:xfrm>
          <a:prstGeom prst="rect">
            <a:avLst/>
          </a:prstGeom>
          <a:noFill/>
          <a:ln>
            <a:noFill/>
          </a:ln>
        </p:spPr>
      </p:pic>
      <p:pic>
        <p:nvPicPr>
          <p:cNvPr id="6" name="Google Shape;69;p16"/>
          <p:cNvPicPr preferRelativeResize="0"/>
          <p:nvPr/>
        </p:nvPicPr>
        <p:blipFill>
          <a:blip r:embed="rId6">
            <a:alphaModFix/>
          </a:blip>
          <a:stretch>
            <a:fillRect/>
          </a:stretch>
        </p:blipFill>
        <p:spPr>
          <a:xfrm>
            <a:off x="1699270" y="152401"/>
            <a:ext cx="8793460" cy="6553201"/>
          </a:xfrm>
          <a:prstGeom prst="rect">
            <a:avLst/>
          </a:prstGeom>
          <a:noFill/>
          <a:ln>
            <a:noFill/>
          </a:ln>
        </p:spPr>
      </p:pic>
      <p:pic>
        <p:nvPicPr>
          <p:cNvPr id="7" name="Google Shape;74;p17"/>
          <p:cNvPicPr preferRelativeResize="0"/>
          <p:nvPr/>
        </p:nvPicPr>
        <p:blipFill>
          <a:blip r:embed="rId7">
            <a:alphaModFix/>
          </a:blip>
          <a:stretch>
            <a:fillRect/>
          </a:stretch>
        </p:blipFill>
        <p:spPr>
          <a:xfrm>
            <a:off x="1699270" y="152401"/>
            <a:ext cx="8793460" cy="6553201"/>
          </a:xfrm>
          <a:prstGeom prst="rect">
            <a:avLst/>
          </a:prstGeom>
          <a:noFill/>
          <a:ln>
            <a:noFill/>
          </a:ln>
        </p:spPr>
      </p:pic>
      <p:pic>
        <p:nvPicPr>
          <p:cNvPr id="8" name="Google Shape;79;p18"/>
          <p:cNvPicPr preferRelativeResize="0"/>
          <p:nvPr/>
        </p:nvPicPr>
        <p:blipFill>
          <a:blip r:embed="rId8">
            <a:alphaModFix/>
          </a:blip>
          <a:stretch>
            <a:fillRect/>
          </a:stretch>
        </p:blipFill>
        <p:spPr>
          <a:xfrm>
            <a:off x="1699270" y="152401"/>
            <a:ext cx="8793460" cy="6553201"/>
          </a:xfrm>
          <a:prstGeom prst="rect">
            <a:avLst/>
          </a:prstGeom>
          <a:noFill/>
          <a:ln>
            <a:noFill/>
          </a:ln>
        </p:spPr>
      </p:pic>
      <p:pic>
        <p:nvPicPr>
          <p:cNvPr id="9" name="Google Shape;84;p19"/>
          <p:cNvPicPr preferRelativeResize="0"/>
          <p:nvPr/>
        </p:nvPicPr>
        <p:blipFill>
          <a:blip r:embed="rId9">
            <a:alphaModFix/>
          </a:blip>
          <a:stretch>
            <a:fillRect/>
          </a:stretch>
        </p:blipFill>
        <p:spPr>
          <a:xfrm>
            <a:off x="1699270" y="152401"/>
            <a:ext cx="8793460" cy="6553201"/>
          </a:xfrm>
          <a:prstGeom prst="rect">
            <a:avLst/>
          </a:prstGeom>
          <a:noFill/>
          <a:ln>
            <a:noFill/>
          </a:ln>
        </p:spPr>
      </p:pic>
      <p:pic>
        <p:nvPicPr>
          <p:cNvPr id="10" name="Google Shape;89;p20"/>
          <p:cNvPicPr preferRelativeResize="0"/>
          <p:nvPr/>
        </p:nvPicPr>
        <p:blipFill>
          <a:blip r:embed="rId10">
            <a:alphaModFix/>
          </a:blip>
          <a:stretch>
            <a:fillRect/>
          </a:stretch>
        </p:blipFill>
        <p:spPr>
          <a:xfrm>
            <a:off x="1699270" y="152401"/>
            <a:ext cx="8793460" cy="6553201"/>
          </a:xfrm>
          <a:prstGeom prst="rect">
            <a:avLst/>
          </a:prstGeom>
          <a:noFill/>
          <a:ln>
            <a:noFill/>
          </a:ln>
        </p:spPr>
      </p:pic>
      <p:pic>
        <p:nvPicPr>
          <p:cNvPr id="11" name="Google Shape;94;p21"/>
          <p:cNvPicPr preferRelativeResize="0"/>
          <p:nvPr/>
        </p:nvPicPr>
        <p:blipFill>
          <a:blip r:embed="rId11">
            <a:alphaModFix/>
          </a:blip>
          <a:stretch>
            <a:fillRect/>
          </a:stretch>
        </p:blipFill>
        <p:spPr>
          <a:xfrm>
            <a:off x="1699270" y="152401"/>
            <a:ext cx="8793460" cy="6553201"/>
          </a:xfrm>
          <a:prstGeom prst="rect">
            <a:avLst/>
          </a:prstGeom>
          <a:noFill/>
          <a:ln>
            <a:noFill/>
          </a:ln>
        </p:spPr>
      </p:pic>
      <p:pic>
        <p:nvPicPr>
          <p:cNvPr id="12" name="Google Shape;99;p22"/>
          <p:cNvPicPr preferRelativeResize="0"/>
          <p:nvPr/>
        </p:nvPicPr>
        <p:blipFill>
          <a:blip r:embed="rId12">
            <a:alphaModFix/>
          </a:blip>
          <a:stretch>
            <a:fillRect/>
          </a:stretch>
        </p:blipFill>
        <p:spPr>
          <a:xfrm>
            <a:off x="1699270" y="152401"/>
            <a:ext cx="8793460" cy="6553201"/>
          </a:xfrm>
          <a:prstGeom prst="rect">
            <a:avLst/>
          </a:prstGeom>
          <a:noFill/>
          <a:ln>
            <a:noFill/>
          </a:ln>
        </p:spPr>
      </p:pic>
      <p:sp>
        <p:nvSpPr>
          <p:cNvPr id="13" name="Google Shape;81;p17"/>
          <p:cNvSpPr txBox="1">
            <a:spLocks/>
          </p:cNvSpPr>
          <p:nvPr/>
        </p:nvSpPr>
        <p:spPr>
          <a:xfrm>
            <a:off x="156836" y="6410100"/>
            <a:ext cx="11895464"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2400" b="1" dirty="0">
                <a:latin typeface="Calibri Light" panose="020F0302020204030204" pitchFamily="34" charset="0"/>
                <a:ea typeface="Lato"/>
                <a:cs typeface="Calibri Light" panose="020F0302020204030204" pitchFamily="34" charset="0"/>
                <a:sym typeface="Lato"/>
              </a:rPr>
              <a:t>MAPPING EVIDENCE OF POLICY IMPACT</a:t>
            </a:r>
            <a:endParaRPr lang="en-US" sz="1200" dirty="0">
              <a:latin typeface="Lato"/>
              <a:ea typeface="Lato"/>
              <a:cs typeface="Lato"/>
              <a:sym typeface="Lato"/>
            </a:endParaRPr>
          </a:p>
          <a:p>
            <a:pPr marL="0" indent="0" algn="ctr">
              <a:spcBef>
                <a:spcPts val="1600"/>
              </a:spcBef>
              <a:buFont typeface="Arial" panose="020B0604020202020204" pitchFamily="34" charset="0"/>
              <a:buNone/>
            </a:pPr>
            <a:endParaRPr lang="en-US" sz="1200" dirty="0">
              <a:latin typeface="Lato"/>
              <a:ea typeface="Lato"/>
              <a:cs typeface="Lato"/>
              <a:sym typeface="Lato"/>
            </a:endParaRPr>
          </a:p>
          <a:p>
            <a:pPr marL="0" indent="0" algn="ctr">
              <a:spcBef>
                <a:spcPts val="1600"/>
              </a:spcBef>
              <a:spcAft>
                <a:spcPts val="1600"/>
              </a:spcAft>
              <a:buFont typeface="Arial" panose="020B0604020202020204" pitchFamily="34" charset="0"/>
              <a:buNone/>
            </a:pPr>
            <a:endParaRPr lang="en-US" sz="1200" dirty="0">
              <a:latin typeface="Lato"/>
              <a:ea typeface="Lato"/>
              <a:cs typeface="Lato"/>
              <a:sym typeface="Lato"/>
            </a:endParaRPr>
          </a:p>
        </p:txBody>
      </p:sp>
      <p:sp>
        <p:nvSpPr>
          <p:cNvPr id="14" name="Google Shape;82;p17"/>
          <p:cNvSpPr txBox="1">
            <a:spLocks/>
          </p:cNvSpPr>
          <p:nvPr/>
        </p:nvSpPr>
        <p:spPr>
          <a:xfrm>
            <a:off x="10314900" y="3"/>
            <a:ext cx="1877100" cy="44790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None/>
            </a:pPr>
            <a:r>
              <a:rPr lang="en-GB" sz="1200" dirty="0">
                <a:latin typeface="Calibri Light" panose="020F0302020204030204" pitchFamily="34" charset="0"/>
                <a:ea typeface="Lato"/>
                <a:cs typeface="Calibri Light" panose="020F0302020204030204" pitchFamily="34" charset="0"/>
                <a:sym typeface="Lato"/>
              </a:rPr>
              <a:t>Figure 2.1</a:t>
            </a:r>
            <a:br>
              <a:rPr lang="en-GB" sz="1200" dirty="0">
                <a:latin typeface="Calibri Light" panose="020F0302020204030204" pitchFamily="34" charset="0"/>
                <a:ea typeface="Lato"/>
                <a:cs typeface="Calibri Light" panose="020F0302020204030204" pitchFamily="34" charset="0"/>
                <a:sym typeface="Lato"/>
              </a:rPr>
            </a:br>
            <a:r>
              <a:rPr lang="en-GB" sz="1200" dirty="0">
                <a:latin typeface="Calibri Light" panose="020F0302020204030204" pitchFamily="34" charset="0"/>
                <a:ea typeface="Lato"/>
                <a:cs typeface="Calibri Light" panose="020F0302020204030204" pitchFamily="34" charset="0"/>
                <a:sym typeface="Lato"/>
              </a:rPr>
              <a:t>Source: authors</a:t>
            </a:r>
          </a:p>
          <a:p>
            <a:pPr marL="0" indent="0" algn="r">
              <a:spcBef>
                <a:spcPts val="1600"/>
              </a:spcBef>
              <a:buNone/>
            </a:pPr>
            <a:endParaRPr lang="en-GB" sz="1200" dirty="0">
              <a:latin typeface="Lato"/>
              <a:ea typeface="Lato"/>
              <a:cs typeface="Lato"/>
              <a:sym typeface="Lato"/>
            </a:endParaRPr>
          </a:p>
          <a:p>
            <a:pPr marL="0" indent="0" algn="r">
              <a:spcBef>
                <a:spcPts val="1600"/>
              </a:spcBef>
              <a:buNone/>
            </a:pPr>
            <a:endParaRPr lang="en-GB" sz="1200" dirty="0">
              <a:latin typeface="Lato"/>
              <a:ea typeface="Lato"/>
              <a:cs typeface="Lato"/>
              <a:sym typeface="Lato"/>
            </a:endParaRPr>
          </a:p>
          <a:p>
            <a:pPr marL="0" indent="0" algn="r">
              <a:spcBef>
                <a:spcPts val="1600"/>
              </a:spcBef>
              <a:buNone/>
            </a:pPr>
            <a:endParaRPr lang="en-GB" sz="1200" dirty="0">
              <a:latin typeface="Lato"/>
              <a:ea typeface="Lato"/>
              <a:cs typeface="Lato"/>
              <a:sym typeface="Lato"/>
            </a:endParaRPr>
          </a:p>
          <a:p>
            <a:pPr marL="0" indent="0" algn="r">
              <a:spcBef>
                <a:spcPts val="1600"/>
              </a:spcBef>
              <a:spcAft>
                <a:spcPts val="1600"/>
              </a:spcAft>
              <a:buNone/>
            </a:pPr>
            <a:endParaRPr lang="en-GB" dirty="0"/>
          </a:p>
        </p:txBody>
      </p:sp>
    </p:spTree>
    <p:extLst>
      <p:ext uri="{BB962C8B-B14F-4D97-AF65-F5344CB8AC3E}">
        <p14:creationId xmlns:p14="http://schemas.microsoft.com/office/powerpoint/2010/main" val="1554870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subTnLst>
                                    <p:set>
                                      <p:cBhvr override="childStyle">
                                        <p:cTn dur="1" fill="hold" display="0" masterRel="nextClick" afterEffect="1"/>
                                        <p:tgtEl>
                                          <p:spTgt spid="5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
              <a:buNone/>
            </a:pPr>
            <a:r>
              <a:rPr lang="en-US" sz="3500" dirty="0">
                <a:latin typeface="Calibri Light" panose="020F0302020204030204" pitchFamily="34" charset="0"/>
                <a:cs typeface="Calibri Light" panose="020F0302020204030204" pitchFamily="34" charset="0"/>
              </a:rPr>
              <a:t>Positive or negative consequences of an economic activity or transaction that affects other parties without this being reflected in the price of the goods or services transacted</a:t>
            </a:r>
          </a:p>
        </p:txBody>
      </p:sp>
      <p:sp>
        <p:nvSpPr>
          <p:cNvPr id="4" name="Title 1"/>
          <p:cNvSpPr>
            <a:spLocks noGrp="1"/>
          </p:cNvSpPr>
          <p:nvPr>
            <p:ph type="title"/>
          </p:nvPr>
        </p:nvSpPr>
        <p:spPr>
          <a:xfrm>
            <a:off x="838200" y="365125"/>
            <a:ext cx="10515600" cy="1325563"/>
          </a:xfrm>
        </p:spPr>
        <p:txBody>
          <a:bodyPr>
            <a:normAutofit/>
          </a:bodyPr>
          <a:lstStyle/>
          <a:p>
            <a:r>
              <a:rPr lang="en-US" sz="5400" b="1" dirty="0"/>
              <a:t>EXTERNALITIES</a:t>
            </a:r>
          </a:p>
        </p:txBody>
      </p:sp>
      <p:cxnSp>
        <p:nvCxnSpPr>
          <p:cNvPr id="5" name="Straight Connector 4"/>
          <p:cNvCxnSpPr/>
          <p:nvPr/>
        </p:nvCxnSpPr>
        <p:spPr>
          <a:xfrm flipV="1">
            <a:off x="0" y="1505243"/>
            <a:ext cx="12192000" cy="42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06412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3197</TotalTime>
  <Words>4820</Words>
  <Application>Microsoft Office PowerPoint</Application>
  <PresentationFormat>Widescreen</PresentationFormat>
  <Paragraphs>227</Paragraphs>
  <Slides>25</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Lato</vt:lpstr>
      <vt:lpstr>Arial</vt:lpstr>
      <vt:lpstr>Calibri</vt:lpstr>
      <vt:lpstr>Calibri Light</vt:lpstr>
      <vt:lpstr>Office Theme</vt:lpstr>
      <vt:lpstr>TEEB for Agriculture &amp; Food</vt:lpstr>
      <vt:lpstr>PowerPoint Presentation</vt:lpstr>
      <vt:lpstr>MISSION STATEMENT</vt:lpstr>
      <vt:lpstr>ECO-AGRI-FOOD SYSTEMS</vt:lpstr>
      <vt:lpstr>PowerPoint Presentation</vt:lpstr>
      <vt:lpstr>SYSTEMS THINKING</vt:lpstr>
      <vt:lpstr>PowerPoint Presentation</vt:lpstr>
      <vt:lpstr>PowerPoint Presentation</vt:lpstr>
      <vt:lpstr>EXTERNALITIES</vt:lpstr>
      <vt:lpstr>A CAPITALS-BASED APPROACH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ANALYSIS</vt:lpstr>
      <vt:lpstr>IMPLEMENTATION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TEEB for Agriculture &amp; Food</dc:title>
  <dc:creator>Dustin Miller</dc:creator>
  <cp:lastModifiedBy>Dustin Wenzel</cp:lastModifiedBy>
  <cp:revision>45</cp:revision>
  <dcterms:created xsi:type="dcterms:W3CDTF">2018-10-12T12:54:28Z</dcterms:created>
  <dcterms:modified xsi:type="dcterms:W3CDTF">2018-12-06T16:45:44Z</dcterms:modified>
</cp:coreProperties>
</file>